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5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14291"/>
            <a:ext cx="9001156" cy="3571900"/>
          </a:xfrm>
        </p:spPr>
        <p:txBody>
          <a:bodyPr>
            <a:noAutofit/>
          </a:bodyPr>
          <a:lstStyle/>
          <a:p>
            <a:r>
              <a:rPr lang="uk-UA" sz="5400" b="1" dirty="0" smtClean="0">
                <a:solidFill>
                  <a:srgbClr val="FF0000"/>
                </a:solidFill>
              </a:rPr>
              <a:t/>
            </a:r>
            <a:br>
              <a:rPr lang="uk-UA" sz="5400" b="1" dirty="0" smtClean="0">
                <a:solidFill>
                  <a:srgbClr val="FF0000"/>
                </a:solidFill>
              </a:rPr>
            </a:br>
            <a:r>
              <a:rPr lang="uk-UA" sz="5400" b="1" dirty="0" smtClean="0">
                <a:solidFill>
                  <a:srgbClr val="FF0000"/>
                </a:solidFill>
              </a:rPr>
              <a:t/>
            </a:r>
            <a:br>
              <a:rPr lang="uk-UA" sz="5400" b="1" dirty="0" smtClean="0">
                <a:solidFill>
                  <a:srgbClr val="FF0000"/>
                </a:solidFill>
              </a:rPr>
            </a:br>
            <a:r>
              <a:rPr lang="uk-UA" sz="5400" b="1" dirty="0" smtClean="0">
                <a:solidFill>
                  <a:srgbClr val="FF0000"/>
                </a:solidFill>
              </a:rPr>
              <a:t>Інноваційна спрямованість соціально-економічних стратегій </a:t>
            </a:r>
            <a:r>
              <a:rPr lang="uk-UA" sz="5400" dirty="0" smtClean="0"/>
              <a:t/>
            </a:r>
            <a:br>
              <a:rPr lang="uk-UA" sz="54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786190"/>
            <a:ext cx="8572560" cy="2786082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Сухоруков</a:t>
            </a:r>
            <a:r>
              <a:rPr lang="uk-UA" b="1" dirty="0" smtClean="0">
                <a:solidFill>
                  <a:schemeClr val="tx1"/>
                </a:solidFill>
              </a:rPr>
              <a:t> А.І.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VI</a:t>
            </a:r>
            <a:r>
              <a:rPr lang="uk-UA" b="1" dirty="0" smtClean="0">
                <a:solidFill>
                  <a:schemeClr val="tx1"/>
                </a:solidFill>
              </a:rPr>
              <a:t>ІІ науково-практичний семінар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з міжнародною участю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b="1" dirty="0" smtClean="0">
                <a:solidFill>
                  <a:schemeClr val="tx1"/>
                </a:solidFill>
              </a:rPr>
              <a:t>«ЕКОНОМІЧНА БЕЗПЕКА ДЕРЖАВИ І НАУКОВО-ТЕХНОЛОГІЧНІ АСПЕКТИ ЇЇ ЗАБЕЗПЕЧЕННЯ» (</a:t>
            </a:r>
            <a:r>
              <a:rPr lang="uk-UA" b="1" dirty="0" smtClean="0">
                <a:solidFill>
                  <a:schemeClr val="tx1"/>
                </a:solidFill>
              </a:rPr>
              <a:t>Недінські</a:t>
            </a:r>
            <a:r>
              <a:rPr lang="uk-UA" b="1" dirty="0" smtClean="0">
                <a:solidFill>
                  <a:schemeClr val="tx1"/>
                </a:solidFill>
              </a:rPr>
              <a:t> читання)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35719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</a:rPr>
              <a:t>Напрямки вдосконалення розробки стратегій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9001156" cy="6286520"/>
          </a:xfrm>
        </p:spPr>
        <p:txBody>
          <a:bodyPr>
            <a:noAutofit/>
          </a:bodyPr>
          <a:lstStyle/>
          <a:p>
            <a:pPr algn="just"/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Використання  можливостей </a:t>
            </a:r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коеволюції</a:t>
            </a:r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 національних економік в рамках міжнародних  регіонів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(прикладом є регіон Східної Азії, де країна-лідер забезпечує прорив і відкриває інноваційні можливості для сусідів, без такої взаємодії неможливо забезпечити конвергенцію країн регіону).</a:t>
            </a:r>
          </a:p>
          <a:p>
            <a:pPr algn="just"/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Стратегія має базуватися на радикальних інноваціях з міжгалузевим потенціалом, </a:t>
            </a:r>
            <a:r>
              <a:rPr lang="uk-UA" sz="1500" i="1" dirty="0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i="1" dirty="0" smtClean="0">
                <a:latin typeface="Times New Roman" pitchFamily="18" charset="0"/>
                <a:cs typeface="Times New Roman" pitchFamily="18" charset="0"/>
              </a:rPr>
              <a:t>забезпечує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формування вторинних факторів зростання; підвищення кваліфікації, створення потужних просторових структур типу кластерів.</a:t>
            </a:r>
            <a:r>
              <a:rPr lang="uk-UA" sz="1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Економічний розвиток притаманний лише тим галузям, що базуються на нових знаннях і наукових розробках, тому для забезпечення інноваційної безпеки слід розвивати в кожній країні «проривні галузі»; така стратегія гарантуватиме захищеність національної економіки.</a:t>
            </a:r>
          </a:p>
          <a:p>
            <a:pPr algn="just"/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В стратегії слід врахувати досвід реалізації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«Комплексу узгоджених на багатосторонній основі справедливих принципів і правил контролю за ОДП» (ЮНКТАД) та передбачити заходи щодо блокування можливостей зловживання панівним становищем та силовим домінуванням на ринку, інших можливостей  несумлінної конкуренції, роблячи виключення лише для інноваційних компаній). </a:t>
            </a:r>
          </a:p>
          <a:p>
            <a:pPr algn="just"/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У національних стратегіях має забезпечуватися економічна безпека</a:t>
            </a:r>
            <a:r>
              <a:rPr lang="uk-UA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держави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(за твердженням Г. Мюрдаля (1898-1987), тільки симетрична вільна торгівля між країнами, які знаходяться на відносно  однаковому рівні розвитку, забезпечує захищеність національних економік, гарантує суспільний добробут кожної; несиметрична вільна торгівля, навпаки, поглиблює диференціацію між країнами). 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Суб”єктність</a:t>
            </a:r>
            <a:r>
              <a:rPr lang="uk-UA" sz="1500" b="1" i="1" dirty="0" smtClean="0">
                <a:latin typeface="Times New Roman" pitchFamily="18" charset="0"/>
                <a:cs typeface="Times New Roman" pitchFamily="18" charset="0"/>
              </a:rPr>
              <a:t> та чітка відповідальність за формування і реалізацію стратегії </a:t>
            </a: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може гарантувати успіх соціально-економічного розвитку країни, для цього необхідна адекватна модель політичної системи (найбільше цій вимозі відповідає президентська республіка - сполучення в одних руках повноважень глави держави та глави уряду; до президентських республік відносяться США, більшість республік Латинської Америки і Африки, деякі країни Азії). Відповідальна влада є запорукою успіху національних стратегій. Приклад “азійських тигрів” свідчить, що у швидкому розвитку вирішальну роль зіграла влада, здатна організувати інноваційний розвиток і нести відповідальність за майбутнє.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429420"/>
          </a:xfrm>
        </p:spPr>
        <p:txBody>
          <a:bodyPr/>
          <a:lstStyle/>
          <a:p>
            <a:pPr algn="ctr">
              <a:buNone/>
            </a:pPr>
            <a:endParaRPr lang="uk-UA" sz="8800" dirty="0" smtClean="0"/>
          </a:p>
          <a:p>
            <a:pPr algn="ctr">
              <a:buNone/>
            </a:pPr>
            <a:r>
              <a:rPr lang="uk-UA" sz="9600" dirty="0" smtClean="0">
                <a:solidFill>
                  <a:srgbClr val="FF0000"/>
                </a:solidFill>
              </a:rPr>
              <a:t>Дякую за увагу!</a:t>
            </a:r>
            <a:endParaRPr lang="ru-RU" sz="96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Autofit/>
          </a:bodyPr>
          <a:lstStyle/>
          <a:p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2400" b="1" dirty="0" smtClean="0">
                <a:solidFill>
                  <a:schemeClr val="accent2"/>
                </a:solidFill>
              </a:rPr>
              <a:t>ФУНКЦІЇ НАЦІОНАЛЬНОЇ СОЦІАЛЬНО-</a:t>
            </a:r>
            <a:br>
              <a:rPr lang="uk-UA" sz="2400" b="1" dirty="0" smtClean="0">
                <a:solidFill>
                  <a:schemeClr val="accent2"/>
                </a:solidFill>
              </a:rPr>
            </a:br>
            <a:r>
              <a:rPr lang="uk-UA" sz="2400" b="1" dirty="0" smtClean="0">
                <a:solidFill>
                  <a:schemeClr val="accent2"/>
                </a:solidFill>
              </a:rPr>
              <a:t>ЕКОНОМІЧНОЇ СИСТЕМИ </a:t>
            </a:r>
            <a:r>
              <a:rPr lang="uk-UA" sz="2800" dirty="0" smtClean="0">
                <a:solidFill>
                  <a:schemeClr val="accent2"/>
                </a:solidFill>
              </a:rPr>
              <a:t/>
            </a:r>
            <a:br>
              <a:rPr lang="uk-UA" sz="2800" dirty="0" smtClean="0">
                <a:solidFill>
                  <a:schemeClr val="accent2"/>
                </a:solidFill>
              </a:rPr>
            </a:br>
            <a:r>
              <a:rPr lang="uk-UA" sz="3200" b="1" dirty="0" smtClean="0"/>
              <a:t> </a:t>
            </a:r>
            <a:br>
              <a:rPr lang="uk-UA" sz="3200" b="1" dirty="0" smtClean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Наднаціональні органи 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endParaRPr lang="uk-UA" sz="13500" b="1" dirty="0" smtClean="0"/>
          </a:p>
          <a:p>
            <a:pPr algn="ctr">
              <a:buNone/>
            </a:pPr>
            <a:endParaRPr lang="uk-UA" sz="5900" b="1" dirty="0" smtClean="0"/>
          </a:p>
          <a:p>
            <a:pPr algn="ctr">
              <a:buNone/>
            </a:pPr>
            <a:endParaRPr lang="uk-UA" sz="59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uk-UA" sz="5900" b="1" dirty="0" smtClean="0">
                <a:solidFill>
                  <a:srgbClr val="FF0000"/>
                </a:solidFill>
              </a:rPr>
              <a:t>СОЦІАЛЬНО-ЕКОНОМІЧНА СИСТЕМА</a:t>
            </a:r>
            <a:endParaRPr lang="uk-UA" sz="59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uk-UA" sz="5900" b="1" dirty="0" smtClean="0">
                <a:solidFill>
                  <a:srgbClr val="0070C0"/>
                </a:solidFill>
              </a:rPr>
              <a:t>Креативна функція</a:t>
            </a:r>
            <a:r>
              <a:rPr lang="uk-UA" sz="5900" b="1" dirty="0" smtClean="0"/>
              <a:t>                                       </a:t>
            </a:r>
            <a:r>
              <a:rPr lang="uk-UA" sz="5900" b="1" dirty="0" smtClean="0">
                <a:solidFill>
                  <a:srgbClr val="0070C0"/>
                </a:solidFill>
              </a:rPr>
              <a:t>Захисна функція</a:t>
            </a:r>
            <a:endParaRPr lang="uk-UA" sz="59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uk-UA" sz="5900" b="1" dirty="0" smtClean="0"/>
          </a:p>
          <a:p>
            <a:pPr algn="ctr">
              <a:buNone/>
            </a:pPr>
            <a:endParaRPr lang="uk-UA" sz="5900" b="1" dirty="0" smtClean="0"/>
          </a:p>
          <a:p>
            <a:pPr algn="ctr">
              <a:buNone/>
            </a:pPr>
            <a:r>
              <a:rPr lang="uk-UA" sz="5900" b="1" dirty="0" smtClean="0">
                <a:solidFill>
                  <a:srgbClr val="0070C0"/>
                </a:solidFill>
              </a:rPr>
              <a:t>Традиційна продукція</a:t>
            </a:r>
            <a:r>
              <a:rPr lang="uk-UA" sz="5900" b="1" dirty="0" smtClean="0"/>
              <a:t>                                </a:t>
            </a:r>
            <a:r>
              <a:rPr lang="uk-UA" sz="5900" b="1" dirty="0" smtClean="0">
                <a:solidFill>
                  <a:srgbClr val="0070C0"/>
                </a:solidFill>
              </a:rPr>
              <a:t>Загальна безпека СЕС</a:t>
            </a:r>
            <a:endParaRPr lang="uk-UA" sz="59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uk-UA" sz="5900" dirty="0" smtClean="0"/>
          </a:p>
          <a:p>
            <a:pPr algn="ctr">
              <a:buNone/>
            </a:pPr>
            <a:r>
              <a:rPr lang="uk-UA" sz="5900" b="1" dirty="0" smtClean="0">
                <a:solidFill>
                  <a:srgbClr val="0070C0"/>
                </a:solidFill>
              </a:rPr>
              <a:t>Інноваційна продукція</a:t>
            </a:r>
            <a:r>
              <a:rPr lang="uk-UA" sz="5900" b="1" dirty="0" smtClean="0"/>
              <a:t>                              </a:t>
            </a:r>
            <a:r>
              <a:rPr lang="uk-UA" sz="5900" b="1" dirty="0" smtClean="0">
                <a:solidFill>
                  <a:srgbClr val="0070C0"/>
                </a:solidFill>
              </a:rPr>
              <a:t>Інноваційна безпека</a:t>
            </a:r>
            <a:endParaRPr lang="uk-UA" sz="59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 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Визначення та ознаки стратегії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4"/>
            <a:ext cx="8786874" cy="5929354"/>
          </a:xfrm>
        </p:spPr>
        <p:txBody>
          <a:bodyPr>
            <a:normAutofit fontScale="40000" lnSpcReduction="20000"/>
          </a:bodyPr>
          <a:lstStyle/>
          <a:p>
            <a:pPr algn="just">
              <a:spcBef>
                <a:spcPts val="0"/>
              </a:spcBef>
            </a:pPr>
            <a:r>
              <a:rPr lang="uk-UA" sz="5100" b="1" dirty="0" smtClean="0"/>
              <a:t>Стратегія - дескриптивна модель,</a:t>
            </a:r>
            <a:r>
              <a:rPr lang="uk-UA" sz="5100" dirty="0" smtClean="0"/>
              <a:t> де функція цілі відображає функцію розвитку системи, а обмеження (ресурсні, безпекові, екологічні) відображають функцію безпеки. Це створює можливості моделювання параметрів соціально-економічних стратегій . </a:t>
            </a:r>
            <a:endParaRPr lang="ru-RU" sz="5100" dirty="0" smtClean="0"/>
          </a:p>
          <a:p>
            <a:pPr algn="just">
              <a:spcBef>
                <a:spcPts val="0"/>
              </a:spcBef>
            </a:pPr>
            <a:r>
              <a:rPr lang="uk-UA" sz="5100" b="1" dirty="0" smtClean="0"/>
              <a:t>Ознаками стратегії</a:t>
            </a:r>
            <a:r>
              <a:rPr lang="uk-UA" sz="5100" dirty="0" smtClean="0"/>
              <a:t> вважається: підпорядкування всіх кроків єдиній </a:t>
            </a:r>
            <a:r>
              <a:rPr lang="uk-UA" sz="5000" dirty="0" smtClean="0"/>
              <a:t>масштабній ідеї</a:t>
            </a:r>
            <a:r>
              <a:rPr lang="uk-UA" sz="5100" dirty="0" smtClean="0"/>
              <a:t>, віддаленість горизонту стратегування,  </a:t>
            </a:r>
            <a:r>
              <a:rPr lang="uk-UA" sz="5100" dirty="0" smtClean="0"/>
              <a:t>інноваційність</a:t>
            </a:r>
            <a:r>
              <a:rPr lang="uk-UA" sz="5100" dirty="0" smtClean="0"/>
              <a:t> стратегічних завдань, можливість отримання синергетичного ефекту . При цьому в</a:t>
            </a:r>
            <a:r>
              <a:rPr lang="uk-UA" sz="5000" dirty="0" smtClean="0"/>
              <a:t>іддаленість горизонту </a:t>
            </a:r>
            <a:r>
              <a:rPr lang="uk-UA" sz="4800" dirty="0" smtClean="0"/>
              <a:t>стратегування</a:t>
            </a:r>
            <a:r>
              <a:rPr lang="uk-UA" sz="5000" dirty="0" smtClean="0"/>
              <a:t> не є найголовнішою ознакою стратегії, оскільки може провокувати розтягування реформ в часі.</a:t>
            </a:r>
          </a:p>
          <a:p>
            <a:pPr algn="just">
              <a:spcBef>
                <a:spcPts val="0"/>
              </a:spcBef>
            </a:pPr>
            <a:r>
              <a:rPr lang="uk-UA" sz="5100" b="1" dirty="0" smtClean="0"/>
              <a:t>Віддаленість горизонту стратегії диктується </a:t>
            </a:r>
            <a:r>
              <a:rPr lang="uk-UA" sz="5100" dirty="0" smtClean="0"/>
              <a:t>насамперед необхідністю передбачення радикальних інновацій і створення умов для їх реалізації </a:t>
            </a:r>
            <a:endParaRPr lang="ru-RU" sz="5100" dirty="0" smtClean="0"/>
          </a:p>
          <a:p>
            <a:pPr algn="just">
              <a:spcBef>
                <a:spcPts val="0"/>
              </a:spcBef>
            </a:pPr>
            <a:r>
              <a:rPr lang="uk-UA" sz="5100" b="1" dirty="0" smtClean="0"/>
              <a:t>В процесі стратегічного управління</a:t>
            </a:r>
            <a:r>
              <a:rPr lang="uk-UA" sz="5100" dirty="0" smtClean="0"/>
              <a:t> слід враховувати: можливості прискореної реалізації масштабних завдань модернізації та інституційних трансформацій; синергетичний потенціал міжгалузевого, міжрегіонального і міжнародного кооперування.</a:t>
            </a:r>
            <a:endParaRPr lang="ru-RU" sz="5100" dirty="0" smtClean="0"/>
          </a:p>
          <a:p>
            <a:pPr algn="just">
              <a:spcBef>
                <a:spcPts val="0"/>
              </a:spcBef>
            </a:pPr>
            <a:r>
              <a:rPr lang="uk-UA" sz="5100" b="1" dirty="0" smtClean="0"/>
              <a:t>Стратегія </a:t>
            </a:r>
            <a:r>
              <a:rPr lang="uk-UA" sz="5100" dirty="0" smtClean="0"/>
              <a:t>- збалансований по ресурсах і строках поетапний план досягнення масштабної мети на основі інноваційного розвитку і врахування ресурсних та екологічних обмежень. </a:t>
            </a:r>
            <a:endParaRPr lang="ru-RU" sz="5100" dirty="0" smtClean="0"/>
          </a:p>
          <a:p>
            <a:pPr algn="just">
              <a:spcBef>
                <a:spcPts val="0"/>
              </a:spcBef>
            </a:pPr>
            <a:r>
              <a:rPr lang="uk-UA" sz="5100" b="1" dirty="0" smtClean="0"/>
              <a:t>Відсутність стратегії</a:t>
            </a:r>
            <a:r>
              <a:rPr lang="uk-UA" sz="5100" dirty="0" smtClean="0"/>
              <a:t> веде до того, що відбувається імітація змін, не визначаються етапи і реперні точки реформ, незначні і несистемні заходи та вчинки презентуються урядом як радикальні реформи. Верифікація успішності дій уряду за таких умов не можлива. </a:t>
            </a:r>
            <a:endParaRPr lang="ru-RU" sz="5100" dirty="0" smtClean="0"/>
          </a:p>
          <a:p>
            <a:pPr algn="just">
              <a:spcBef>
                <a:spcPts val="0"/>
              </a:spcBef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Середовище інноваційної діяльності </a:t>
            </a:r>
            <a:r>
              <a:rPr lang="uk-UA" dirty="0" smtClean="0"/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472518" cy="5214974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600"/>
              </a:spcBef>
              <a:buNone/>
            </a:pPr>
            <a:endParaRPr lang="uk-UA" sz="6000" b="1" dirty="0" smtClean="0"/>
          </a:p>
          <a:p>
            <a:pPr algn="just">
              <a:spcBef>
                <a:spcPts val="600"/>
              </a:spcBef>
            </a:pPr>
            <a:r>
              <a:rPr lang="uk-UA" sz="8800" b="1" dirty="0" smtClean="0"/>
              <a:t>Глобальне середовище - проект </a:t>
            </a:r>
            <a:r>
              <a:rPr lang="uk-UA" sz="8800" b="1" dirty="0" smtClean="0"/>
              <a:t>Вели́кий</a:t>
            </a:r>
            <a:r>
              <a:rPr lang="uk-UA" sz="8800" b="1" dirty="0" smtClean="0"/>
              <a:t> </a:t>
            </a:r>
            <a:r>
              <a:rPr lang="uk-UA" sz="8800" b="1" dirty="0" smtClean="0"/>
              <a:t>адро́нний</a:t>
            </a:r>
            <a:r>
              <a:rPr lang="uk-UA" sz="8800" b="1" dirty="0" smtClean="0"/>
              <a:t> </a:t>
            </a:r>
            <a:r>
              <a:rPr lang="uk-UA" sz="8800" b="1" dirty="0" smtClean="0"/>
              <a:t>кола́йдер</a:t>
            </a:r>
            <a:r>
              <a:rPr lang="uk-UA" sz="8800" b="1" dirty="0" smtClean="0"/>
              <a:t>, </a:t>
            </a:r>
            <a:r>
              <a:rPr lang="ru-RU" sz="8800" b="1" dirty="0" smtClean="0"/>
              <a:t>проект </a:t>
            </a:r>
            <a:r>
              <a:rPr lang="en-US" sz="8800" b="1" dirty="0" smtClean="0"/>
              <a:t>Sea Launch</a:t>
            </a:r>
            <a:r>
              <a:rPr lang="uk-UA" sz="8800" b="1" dirty="0" smtClean="0"/>
              <a:t> та подібні проекти.</a:t>
            </a:r>
          </a:p>
          <a:p>
            <a:pPr algn="just">
              <a:spcBef>
                <a:spcPts val="600"/>
              </a:spcBef>
            </a:pPr>
            <a:r>
              <a:rPr lang="uk-UA" sz="8800" b="1" dirty="0" smtClean="0"/>
              <a:t>Міжнародне регіональне середовище – проект А-380, Місія “</a:t>
            </a:r>
            <a:r>
              <a:rPr lang="pl-PL" sz="8800" b="1" dirty="0" smtClean="0"/>
              <a:t>ExoMars</a:t>
            </a:r>
            <a:r>
              <a:rPr lang="uk-UA" sz="8800" b="1" dirty="0" smtClean="0"/>
              <a:t>”, </a:t>
            </a:r>
            <a:r>
              <a:rPr lang="uk-UA" sz="8800" b="1" dirty="0" smtClean="0"/>
              <a:t>Европейс</a:t>
            </a:r>
            <a:r>
              <a:rPr lang="ru-RU" sz="8800" b="1" dirty="0"/>
              <a:t>ь</a:t>
            </a:r>
            <a:r>
              <a:rPr lang="uk-UA" sz="8800" b="1" dirty="0" smtClean="0"/>
              <a:t>ка </a:t>
            </a:r>
            <a:r>
              <a:rPr lang="uk-UA" sz="8800" b="1" dirty="0" smtClean="0"/>
              <a:t>навігаційна система «</a:t>
            </a:r>
            <a:r>
              <a:rPr lang="uk-UA" sz="8800" b="1" dirty="0" smtClean="0"/>
              <a:t>Галилео</a:t>
            </a:r>
            <a:r>
              <a:rPr lang="uk-UA" sz="8800" b="1" dirty="0" smtClean="0"/>
              <a:t>»; «Луна-27», і т.п.</a:t>
            </a:r>
          </a:p>
          <a:p>
            <a:pPr algn="just">
              <a:spcBef>
                <a:spcPts val="600"/>
              </a:spcBef>
            </a:pPr>
            <a:r>
              <a:rPr lang="uk-UA" sz="8800" b="1" dirty="0" smtClean="0"/>
              <a:t>Національне середовище – конкурентоспроможні галузі з високотехнологічним експортом </a:t>
            </a:r>
          </a:p>
          <a:p>
            <a:pPr algn="just">
              <a:spcBef>
                <a:spcPts val="600"/>
              </a:spcBef>
            </a:pPr>
            <a:r>
              <a:rPr lang="uk-UA" sz="8800" b="1" dirty="0" smtClean="0"/>
              <a:t>Регіональне середовище: географічні кластери «</a:t>
            </a:r>
            <a:r>
              <a:rPr lang="uk-UA" sz="8800" b="1" dirty="0" smtClean="0"/>
              <a:t>Сіліконова</a:t>
            </a:r>
            <a:r>
              <a:rPr lang="uk-UA" sz="8800" b="1" dirty="0" smtClean="0"/>
              <a:t> </a:t>
            </a:r>
            <a:r>
              <a:rPr lang="uk-UA" sz="8800" b="1" dirty="0" smtClean="0"/>
              <a:t>доліна</a:t>
            </a:r>
            <a:r>
              <a:rPr lang="uk-UA" sz="8800" b="1" dirty="0" smtClean="0"/>
              <a:t>»; «</a:t>
            </a:r>
            <a:r>
              <a:rPr lang="uk-UA" sz="8800" b="1" dirty="0" smtClean="0"/>
              <a:t>Баварская</a:t>
            </a:r>
            <a:r>
              <a:rPr lang="uk-UA" sz="8800" b="1" dirty="0" smtClean="0"/>
              <a:t> долина», «</a:t>
            </a:r>
            <a:r>
              <a:rPr lang="uk-UA" sz="8800" b="1" dirty="0" smtClean="0"/>
              <a:t>Доммельская</a:t>
            </a:r>
            <a:r>
              <a:rPr lang="uk-UA" sz="8800" b="1" dirty="0" smtClean="0"/>
              <a:t> долина» (</a:t>
            </a:r>
            <a:r>
              <a:rPr lang="uk-UA" sz="8800" b="1" dirty="0" smtClean="0"/>
              <a:t>Эйндховен</a:t>
            </a:r>
            <a:r>
              <a:rPr lang="uk-UA" sz="8800" b="1" dirty="0" smtClean="0"/>
              <a:t>), «Долина Шалом» (</a:t>
            </a:r>
            <a:r>
              <a:rPr lang="uk-UA" sz="8800" b="1" dirty="0" smtClean="0"/>
              <a:t>Израиль</a:t>
            </a:r>
            <a:r>
              <a:rPr lang="uk-UA" sz="8800" b="1" dirty="0" smtClean="0"/>
              <a:t>), «</a:t>
            </a:r>
            <a:r>
              <a:rPr lang="uk-UA" sz="8800" b="1" dirty="0" smtClean="0"/>
              <a:t>Медийная</a:t>
            </a:r>
            <a:r>
              <a:rPr lang="uk-UA" sz="8800" b="1" dirty="0" smtClean="0"/>
              <a:t> долина (</a:t>
            </a:r>
            <a:r>
              <a:rPr lang="uk-UA" sz="8800" b="1" dirty="0" smtClean="0"/>
              <a:t>Юж</a:t>
            </a:r>
            <a:r>
              <a:rPr lang="uk-UA" sz="8800" b="1" dirty="0" smtClean="0"/>
              <a:t>. Корея), «</a:t>
            </a:r>
            <a:r>
              <a:rPr lang="uk-UA" sz="8800" b="1" dirty="0" smtClean="0"/>
              <a:t>Інноград</a:t>
            </a:r>
            <a:r>
              <a:rPr lang="uk-UA" sz="8800" b="1" dirty="0" smtClean="0"/>
              <a:t>» </a:t>
            </a:r>
            <a:r>
              <a:rPr lang="uk-UA" sz="8800" b="1" dirty="0" smtClean="0"/>
              <a:t>Сколково</a:t>
            </a:r>
            <a:r>
              <a:rPr lang="uk-UA" sz="8800" b="1" dirty="0" smtClean="0"/>
              <a:t>;</a:t>
            </a:r>
          </a:p>
          <a:p>
            <a:pPr algn="just">
              <a:spcBef>
                <a:spcPts val="600"/>
              </a:spcBef>
            </a:pPr>
            <a:r>
              <a:rPr lang="uk-UA" sz="8800" b="1" dirty="0" smtClean="0"/>
              <a:t>Технополіси</a:t>
            </a:r>
          </a:p>
          <a:p>
            <a:pPr algn="just">
              <a:spcBef>
                <a:spcPts val="600"/>
              </a:spcBef>
            </a:pPr>
            <a:r>
              <a:rPr lang="uk-UA" sz="8800" b="1" dirty="0" smtClean="0"/>
              <a:t>Технопарки</a:t>
            </a:r>
          </a:p>
          <a:p>
            <a:pPr algn="just">
              <a:spcBef>
                <a:spcPts val="600"/>
              </a:spcBef>
            </a:pPr>
            <a:r>
              <a:rPr lang="uk-UA" sz="8800" b="1" dirty="0" smtClean="0"/>
              <a:t>Інкубатори</a:t>
            </a:r>
          </a:p>
          <a:p>
            <a:pPr algn="just">
              <a:spcBef>
                <a:spcPts val="600"/>
              </a:spcBef>
            </a:pPr>
            <a:r>
              <a:rPr lang="uk-UA" sz="8800" b="1" dirty="0" smtClean="0"/>
              <a:t>Стартапи</a:t>
            </a:r>
            <a:endParaRPr lang="uk-UA" sz="8800" b="1" dirty="0" smtClean="0"/>
          </a:p>
          <a:p>
            <a:pPr algn="just">
              <a:spcBef>
                <a:spcPts val="600"/>
              </a:spcBef>
              <a:buNone/>
            </a:pPr>
            <a:r>
              <a:rPr lang="uk-UA" sz="8000" b="1" dirty="0" smtClean="0"/>
              <a:t>  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Динаміка макроекономічних показників України за 2000-2015 рр.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42" y="1285860"/>
          <a:ext cx="8786874" cy="5386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479"/>
                <a:gridCol w="1464479"/>
                <a:gridCol w="1464479"/>
                <a:gridCol w="1464479"/>
                <a:gridCol w="1464479"/>
                <a:gridCol w="1464479"/>
              </a:tblGrid>
              <a:tr h="749716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Показники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Роки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97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2013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8503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ВВП, млн. дол. США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31262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136420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183310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131810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118760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8503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ЗТО, млн. дол. США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33166,2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128976,5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162063,7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126224,3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90332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0931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Експорт , млн. дол. США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18059,3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62786,6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77553,9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65422,5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47686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0931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Імпорт, млн. дол. США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15106,9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66189,9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84509,8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60801,8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42646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Порівняння показників України та окремих країн Європи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7"/>
          <a:ext cx="9144000" cy="5286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32"/>
                <a:gridCol w="1785950"/>
                <a:gridCol w="1700218"/>
                <a:gridCol w="1828800"/>
                <a:gridCol w="1828800"/>
              </a:tblGrid>
              <a:tr h="5993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Макропоказники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Німеччина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Франція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Польща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Україна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43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ВВП на душу населення (по ПКС) за 2014 р., дол. США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46401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39328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25262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8666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93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Середня з/п, </a:t>
                      </a: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євро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Мінімальна з/п, євро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2602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1473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2180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1457,5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756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120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991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Доходна частина бюджету на душу населення, дол. США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21352,4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23591,5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2215,6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844,0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6798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Витрати на науку, % до ВВП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2,85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0,87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0,76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43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Витрата на здоров’я на душу населення, дол. США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4864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895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 smtClean="0">
                <a:solidFill>
                  <a:srgbClr val="FF0000"/>
                </a:solidFill>
              </a:rPr>
              <a:t>Недоліки стратегування в Україні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4"/>
            <a:ext cx="8786874" cy="585791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Протиріччя між пріоритетами розвитку і безпеки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таргетування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інфляції і ділова активність; фіскальна політика і політика розвитку; звуження банківської сфери і концентрація ризиків (курс 27,2); порушення вимог боргової безпеки (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держборг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66% ВВП). </a:t>
            </a:r>
          </a:p>
          <a:p>
            <a:pPr algn="just"/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Недооцінка корупційної монополізації економіки,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в рамках якої основним активом вважається політична влада, що створює штучні переваги для одних компаній і пригнічує інноваційну  активність інших.</a:t>
            </a:r>
          </a:p>
          <a:p>
            <a:pPr algn="just"/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Ігнорування тенденцій територіальної дезінтеграції економіки,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розпаду міжгалузевих господарських зв'язків, втрати  транзитного потенціалу. </a:t>
            </a:r>
          </a:p>
          <a:p>
            <a:pPr algn="just"/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Відсутність уявлення про інноваційний потенціал постіндустріального розвитку, про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сукупність стратегічних галузей, що визначатимуть майбутній розвиток держави.  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Неможливість верифікації результатів стратегії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за відсутності контрольних точок (стратегічні документи і програми складаються таким чином, що перевірити їх виконання важко або неможливо).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Стиглиц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акцентує увагу на тому, що найважливішими проблемами держави є нерівність та безробіття, і підкреслює значення, яке приділялося під час президентства Б. Клинтона контролю за створенням робочих місць.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Некоректність бази компаративного аналізу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(втрачена база порівняння показників розвитку; статистичні дані наводяться наразі без урахування тимчасово окупованих територій; в майбутньому це негативно вплине на достовірність ретроспективних оцінок, діагностики ситуації та перспективних прогнозів).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Конформізм авторів стратегій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(фахівці, які на замовлення влади розробляють стратегії, часто сприймають за головні орієнтири не наявні можливості і норми розвитку, а директиви влади; ігноруються положення щодо спадної віддачі природних ресурсів та зростаючої віддачі інновацій, що пояснює асиметричні міжнародні відносини і транскордонний трансфер криз). 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Порушення принципу конкурсного відбору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авторів стратегій на основі попередньої оцінки альтернативних базових стратегічних ідей (розробка стратегій замовляється одним і тим же колективам, незважаючи на невтішні підсумки попередніх стратегічних розробок протягом тривалого часу). 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55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FF0000"/>
                </a:solidFill>
              </a:rPr>
              <a:t/>
            </a:r>
            <a:br>
              <a:rPr lang="uk-UA" sz="3100" b="1" dirty="0" smtClean="0">
                <a:solidFill>
                  <a:srgbClr val="FF0000"/>
                </a:solidFill>
              </a:rPr>
            </a:br>
            <a:r>
              <a:rPr lang="uk-UA" sz="3100" b="1" dirty="0" smtClean="0">
                <a:solidFill>
                  <a:srgbClr val="FF0000"/>
                </a:solidFill>
              </a:rPr>
              <a:t>Напрямки вдосконалення розробки стратегій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8786874" cy="585791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b="1" i="1" dirty="0" smtClean="0"/>
              <a:t>Об’єктивний підхід до стратегування гарантується незалежністю експертів</a:t>
            </a:r>
            <a:r>
              <a:rPr lang="uk-UA" dirty="0" smtClean="0"/>
              <a:t> (залучення експертів за тендером дозволяє відчути новизну ідей, здійснити ротацію авторів, отримати проривні стратегії). Суб’єктивний підхід чреватий бажаннями догодити замовникові, штучно розкрити обмеження, видати бажане за дійсне. </a:t>
            </a:r>
            <a:endParaRPr lang="ru-RU" dirty="0" smtClean="0"/>
          </a:p>
          <a:p>
            <a:pPr algn="just"/>
            <a:r>
              <a:rPr lang="uk-UA" b="1" i="1" dirty="0" smtClean="0"/>
              <a:t>Використання</a:t>
            </a:r>
            <a:r>
              <a:rPr lang="uk-UA" i="1" dirty="0" smtClean="0"/>
              <a:t> </a:t>
            </a:r>
            <a:r>
              <a:rPr lang="uk-UA" b="1" i="1" dirty="0" smtClean="0"/>
              <a:t>системного підходу до вибору методів стратегування.</a:t>
            </a:r>
            <a:r>
              <a:rPr lang="uk-UA" i="1" dirty="0" smtClean="0"/>
              <a:t> </a:t>
            </a:r>
            <a:r>
              <a:rPr lang="uk-UA" dirty="0" smtClean="0"/>
              <a:t>За влучним зауваженням М.Д. Кондратьєва "закони суспільних наук історичні, вони змінюються разом зі зміною суспільства". Виходячи з необхідності децентралізації управління і формування територіальних кластерів слід відродити і розвивати наукову школу просторової економіки.</a:t>
            </a:r>
            <a:endParaRPr lang="ru-RU" dirty="0" smtClean="0"/>
          </a:p>
          <a:p>
            <a:pPr algn="just"/>
            <a:r>
              <a:rPr lang="uk-UA" b="1" i="1" dirty="0" smtClean="0"/>
              <a:t>Стратегічні розробки мають базуватися на градуалістському підході, </a:t>
            </a:r>
            <a:r>
              <a:rPr lang="uk-UA" dirty="0" smtClean="0"/>
              <a:t>тобто передбачати послідовні кроки</a:t>
            </a:r>
            <a:r>
              <a:rPr lang="uk-UA" b="1" i="1" dirty="0" smtClean="0"/>
              <a:t> </a:t>
            </a:r>
            <a:r>
              <a:rPr lang="uk-UA" dirty="0" smtClean="0"/>
              <a:t>на відміну від «шоковій терапії» (успішним прикладом </a:t>
            </a:r>
            <a:r>
              <a:rPr lang="uk-UA" dirty="0" smtClean="0"/>
              <a:t>градуалізма</a:t>
            </a:r>
            <a:r>
              <a:rPr lang="uk-UA" dirty="0" smtClean="0"/>
              <a:t> є реформи в КНР). Градуалізм можна реалізувати через ланцюгову капіталізацію галузей економіки і формування мережевої економіки. В Україні пріоритетним напрямом є розвиток транспортного, транзитного, логістичного і туристичного комплексів, що сприяє формуванню мережевих структур у регіонах та подоланню почуття периферійності окремих територій; наступним пріоритетом є сільське господарство; найбільш капіталоємним напрямом є промисловість (створення підприємств кінцевого переділу з наступним нарощуванням технологічних ланцюжків до ресурсного переділу, ресурсний переділ при цьому слід орієнтувати на власні природні ресурси). Перспективними напрямами є розвиток міського будівництва, освіти, медіабізнесу.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</a:rPr>
              <a:t>Напрямки вдосконалення розробки стратегій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001156" cy="592935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b="1" i="1" dirty="0" smtClean="0"/>
              <a:t>Забезпечення верифікації результативності стратегій</a:t>
            </a:r>
            <a:r>
              <a:rPr lang="uk-UA" b="1" dirty="0" smtClean="0"/>
              <a:t> </a:t>
            </a:r>
            <a:r>
              <a:rPr lang="uk-UA" dirty="0" smtClean="0"/>
              <a:t>(визначення висхідних і проміжних орієнтирів, щоб відчути взаємозв’язок стратегічних пріоритетів у часі і створити можливість контролю ступеня досягнення цілей; визначення стратегічних завдань щодо створення робочих місць; здійснення моніторингу наближення до Маастрихтських критеріїв, встановлення завдань та оцінка кроків щодо економічної конвергенції до параметрів розвитку ЄС). </a:t>
            </a:r>
            <a:endParaRPr lang="ru-RU" dirty="0" smtClean="0"/>
          </a:p>
          <a:p>
            <a:pPr algn="just"/>
            <a:r>
              <a:rPr lang="uk-UA" b="1" i="1" dirty="0" smtClean="0"/>
              <a:t>Прийняття рішень в рамках стратегічного управління на основі консенсусу</a:t>
            </a:r>
            <a:r>
              <a:rPr lang="uk-UA" b="1" dirty="0" smtClean="0"/>
              <a:t> </a:t>
            </a:r>
            <a:r>
              <a:rPr lang="uk-UA" dirty="0" smtClean="0"/>
              <a:t>(налагодження</a:t>
            </a:r>
            <a:r>
              <a:rPr lang="uk-UA" b="1" dirty="0" smtClean="0"/>
              <a:t> </a:t>
            </a:r>
            <a:r>
              <a:rPr lang="uk-UA" dirty="0" smtClean="0"/>
              <a:t>динамічної рівноваги між ринковими і державними регуляторами; баланс інтересів і можливостей міжнародного та міжрегіонального співробітництва; формування ефективного механізму координації національних стратегій; співробітництво в рамках міжнародних організацій; застосування механізмів партиципації та соціального партнерства з метою консолідації різноспрямованих інтересів у суспільстві). </a:t>
            </a:r>
            <a:endParaRPr lang="ru-RU" dirty="0" smtClean="0"/>
          </a:p>
          <a:p>
            <a:pPr algn="just"/>
            <a:r>
              <a:rPr lang="uk-UA" b="1" i="1" dirty="0" smtClean="0"/>
              <a:t>Включення у концептуальну і конструктивну частину стратегії синергетичних механізмів</a:t>
            </a:r>
            <a:r>
              <a:rPr lang="uk-UA" dirty="0" smtClean="0"/>
              <a:t> для прискореного досягнення масштабних цілей (синергетична модель передбачає взаємний позитивний вплив різних факторів, що породжує мультиплікативний ефект; міжгалузеве; міжрегіональне та міжнародне співробітництво за рахунок конкуренції, спеціалізації і кооперації).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</TotalTime>
  <Words>1415</Words>
  <Application>Microsoft Office PowerPoint</Application>
  <PresentationFormat>Экран (4:3)</PresentationFormat>
  <Paragraphs>131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 Інноваційна спрямованість соціально-економічних стратегій    </vt:lpstr>
      <vt:lpstr>   ФУНКЦІЇ НАЦІОНАЛЬНОЇ СОЦІАЛЬНО- ЕКОНОМІЧНОЇ СИСТЕМИ     Наднаціональні органи </vt:lpstr>
      <vt:lpstr>Визначення та ознаки стратегії</vt:lpstr>
      <vt:lpstr>Середовище інноваційної діяльності  </vt:lpstr>
      <vt:lpstr>Динаміка макроекономічних показників України за 2000-2015 рр.   </vt:lpstr>
      <vt:lpstr>Порівняння показників України та окремих країн Європи</vt:lpstr>
      <vt:lpstr> Недоліки стратегування в Україні </vt:lpstr>
      <vt:lpstr> Напрямки вдосконалення розробки стратегій </vt:lpstr>
      <vt:lpstr>Напрямки вдосконалення розробки стратегій</vt:lpstr>
      <vt:lpstr>Напрямки вдосконалення розробки стратегій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Третя міжнародна науково-практичної конференція «Сталий розвиток – ХХІ століття: управління, технології, моделі (наукові читання імені Ігоря Недіна)» </dc:title>
  <cp:lastModifiedBy>Ломоносов</cp:lastModifiedBy>
  <cp:revision>134</cp:revision>
  <dcterms:modified xsi:type="dcterms:W3CDTF">2016-10-23T08:14:05Z</dcterms:modified>
</cp:coreProperties>
</file>