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61" r:id="rId1"/>
  </p:sldMasterIdLst>
  <p:notesMasterIdLst>
    <p:notesMasterId r:id="rId11"/>
  </p:notesMasterIdLst>
  <p:sldIdLst>
    <p:sldId id="256" r:id="rId2"/>
    <p:sldId id="259" r:id="rId3"/>
    <p:sldId id="260" r:id="rId4"/>
    <p:sldId id="261" r:id="rId5"/>
    <p:sldId id="262" r:id="rId6"/>
    <p:sldId id="263" r:id="rId7"/>
    <p:sldId id="257" r:id="rId8"/>
    <p:sldId id="265" r:id="rId9"/>
    <p:sldId id="25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8C6BC-3B3B-4B46-97E2-8B840B429C4E}" type="datetimeFigureOut">
              <a:rPr lang="uk-UA" smtClean="0"/>
              <a:t>04.10.2015</a:t>
            </a:fld>
            <a:endParaRPr lang="uk-U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ED5C41-884E-478D-9A4D-06A6AB249C0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7826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D5C41-884E-478D-9A4D-06A6AB249C0E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4723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D5C41-884E-478D-9A4D-06A6AB249C0E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8458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105EB-FA8A-488D-9D1C-0EEAD9C7E32C}" type="datetime1">
              <a:rPr lang="en-US" smtClean="0"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VІI scientific and practical seminar with international participation "Economic security of the state and scientific and technological aspects of its provision" Oct. 20-21, 2015 Kyiv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0082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1B40E-5718-4B45-9197-2A75358DF6C4}" type="datetime1">
              <a:rPr lang="en-US" smtClean="0"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VІI scientific and practical seminar with international participation "Economic security of the state and scientific and technological aspects of its provision" Oct. 20-21, 2015 Kyiv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18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1CFD4-D13C-4CB5-A447-A8CE7E405622}" type="datetime1">
              <a:rPr lang="en-US" smtClean="0"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VІI scientific and practical seminar with international participation "Economic security of the state and scientific and technological aspects of its provision" Oct. 20-21, 2015 Kyiv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816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46E67-64A2-4122-A7E1-CF1D37EF0E70}" type="datetime1">
              <a:rPr lang="en-US" smtClean="0"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VІI scientific and practical seminar with international participation "Economic security of the state and scientific and technological aspects of its provision" Oct. 20-21, 2015 Kyiv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735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F7E1-8104-40B6-B494-9A26ECF3DE28}" type="datetime1">
              <a:rPr lang="en-US" smtClean="0"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VІI scientific and practical seminar with international participation "Economic security of the state and scientific and technological aspects of its provision" Oct. 20-21, 2015 Kyiv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6394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75B1F-782C-472F-A5F9-2C91FC1E1B45}" type="datetime1">
              <a:rPr lang="en-US" smtClean="0"/>
              <a:t>10/4/2015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VІI scientific and practical seminar with international participation "Economic security of the state and scientific and technological aspects of its provision" Oct. 20-21, 2015 Kyiv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53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AE2AD-58D1-4B00-B3BA-622CCDD36F15}" type="datetime1">
              <a:rPr lang="en-US" smtClean="0"/>
              <a:t>10/4/2015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VІI scientific and practical seminar with international participation "Economic security of the state and scientific and technological aspects of its provision" Oct. 20-21, 2015 Kyiv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803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AA76C-584C-44D8-B1A0-4197100D1EAB}" type="datetime1">
              <a:rPr lang="en-US" smtClean="0"/>
              <a:t>10/4/2015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VІI scientific and practical seminar with international participation "Economic security of the state and scientific and technological aspects of its provision" Oct. 20-21, 2015 Kyiv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689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42C0F-7FA9-4384-8B86-807B84036054}" type="datetime1">
              <a:rPr lang="en-US" smtClean="0"/>
              <a:t>10/4/2015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VІI scientific and practical seminar with international participation "Economic security of the state and scientific and technological aspects of its provision" Oct. 20-21, 2015 Kyiv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727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758331C-D4E2-4673-8181-73057EC317BF}" type="datetime1">
              <a:rPr lang="en-US" smtClean="0"/>
              <a:t>10/4/2015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VІI scientific and practical seminar with international participation "Economic security of the state and scientific and technological aspects of its provision" Oct. 20-21, 2015 Kyiv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921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094DD-C7C9-480C-934B-E126E781CF58}" type="datetime1">
              <a:rPr lang="en-US" smtClean="0"/>
              <a:t>10/4/2015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VІI scientific and practical seminar with international participation "Economic security of the state and scientific and technological aspects of its provision" Oct. 20-21, 2015 Kyiv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906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068D5EB-37F8-4CA5-8BC2-0DD36A5BAB08}" type="datetime1">
              <a:rPr lang="en-US" smtClean="0"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VІI scientific and practical seminar with international participation "Economic security of the state and scientific and technological aspects of its provision" Oct. 20-21, 2015 Kyiv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7382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2463800"/>
            <a:ext cx="10058400" cy="1861312"/>
          </a:xfrm>
        </p:spPr>
        <p:txBody>
          <a:bodyPr>
            <a:noAutofit/>
          </a:bodyPr>
          <a:lstStyle/>
          <a:p>
            <a:r>
              <a:rPr lang="en-US" sz="6000" dirty="0" smtClean="0"/>
              <a:t>Automated feedback processing in the educational process</a:t>
            </a:r>
            <a:endParaRPr lang="uk-UA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pPr algn="ctr"/>
            <a:r>
              <a:rPr lang="en-US" dirty="0"/>
              <a:t>VІI scientific and practical seminar with international participation</a:t>
            </a:r>
          </a:p>
          <a:p>
            <a:pPr algn="ctr"/>
            <a:r>
              <a:rPr lang="en-US" dirty="0"/>
              <a:t>"Economic security of the state and scientific and technological aspects of its provision"</a:t>
            </a:r>
          </a:p>
          <a:p>
            <a:pPr algn="ctr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October 21-22, 2015, Kyiv,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Ukraine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08480" y="413338"/>
            <a:ext cx="6842184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National Technical University of Ukraine “Kyiv Polytechnic Institute”</a:t>
            </a:r>
          </a:p>
          <a:p>
            <a:r>
              <a:rPr lang="en-US" sz="1700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Heat and Power Engineering </a:t>
            </a:r>
            <a:r>
              <a:rPr lang="en-US" sz="1700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Department</a:t>
            </a:r>
          </a:p>
          <a:p>
            <a:r>
              <a:rPr lang="en-US" sz="1700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Automation of Design of Energy Processes and </a:t>
            </a:r>
            <a:r>
              <a:rPr lang="en-US" sz="1700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Systems</a:t>
            </a:r>
            <a:endParaRPr lang="uk-UA" sz="1700" dirty="0">
              <a:solidFill>
                <a:schemeClr val="accent3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17220" y="1636963"/>
            <a:ext cx="30384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+mj-lt"/>
              </a:rPr>
              <a:t>Presented by </a:t>
            </a:r>
            <a:r>
              <a:rPr lang="en-US" sz="1600" dirty="0" err="1" smtClean="0">
                <a:latin typeface="+mj-lt"/>
              </a:rPr>
              <a:t>Maxym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Storozhenko</a:t>
            </a:r>
            <a:endParaRPr lang="en-US" sz="1600" dirty="0" smtClean="0">
              <a:latin typeface="+mj-lt"/>
            </a:endParaRPr>
          </a:p>
          <a:p>
            <a:r>
              <a:rPr lang="en-US" sz="1600" dirty="0" smtClean="0">
                <a:latin typeface="+mj-lt"/>
              </a:rPr>
              <a:t>2</a:t>
            </a:r>
            <a:r>
              <a:rPr lang="en-US" sz="1600" baseline="30000" dirty="0" smtClean="0">
                <a:latin typeface="+mj-lt"/>
              </a:rPr>
              <a:t>nd</a:t>
            </a:r>
            <a:r>
              <a:rPr lang="en-US" sz="1600" dirty="0" smtClean="0">
                <a:latin typeface="+mj-lt"/>
              </a:rPr>
              <a:t> grade student, group TM-41m</a:t>
            </a:r>
          </a:p>
          <a:p>
            <a:r>
              <a:rPr lang="en-US" sz="1600" dirty="0" smtClean="0">
                <a:latin typeface="+mj-lt"/>
              </a:rPr>
              <a:t>Academic adviser I. </a:t>
            </a:r>
            <a:r>
              <a:rPr lang="en-US" sz="1600" dirty="0" err="1" smtClean="0">
                <a:latin typeface="+mj-lt"/>
              </a:rPr>
              <a:t>Mykhailova</a:t>
            </a:r>
            <a:endParaRPr lang="uk-UA" sz="1600" dirty="0"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441" y="424824"/>
            <a:ext cx="865677" cy="86567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7220" y="424824"/>
            <a:ext cx="954790" cy="865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89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Functionality</a:t>
            </a:r>
            <a:endParaRPr lang="uk-U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5600" indent="-355600">
              <a:buFont typeface="Wingdings" panose="05000000000000000000" pitchFamily="2" charset="2"/>
              <a:buChar char="Ø"/>
            </a:pPr>
            <a:r>
              <a:rPr lang="en-US" dirty="0" smtClean="0"/>
              <a:t>Filling in all pertaining information about the teaching process, including a list of courses, groups, studying years etc.</a:t>
            </a:r>
          </a:p>
          <a:p>
            <a:pPr marL="355600" indent="-355600">
              <a:buFont typeface="Wingdings" panose="05000000000000000000" pitchFamily="2" charset="2"/>
              <a:buChar char="Ø"/>
            </a:pPr>
            <a:r>
              <a:rPr lang="en-US" dirty="0" smtClean="0"/>
              <a:t>Creating a questionnaire about a course material or course structure.</a:t>
            </a:r>
          </a:p>
          <a:p>
            <a:pPr marL="355600" indent="-355600">
              <a:buFont typeface="Wingdings" panose="05000000000000000000" pitchFamily="2" charset="2"/>
              <a:buChar char="Ø"/>
            </a:pPr>
            <a:r>
              <a:rPr lang="en-US" dirty="0" smtClean="0"/>
              <a:t>Giving students and teachers access to created questionnaires so that they will be able to answer the questions.</a:t>
            </a:r>
          </a:p>
          <a:p>
            <a:pPr marL="355600" indent="-355600">
              <a:buFont typeface="Wingdings" panose="05000000000000000000" pitchFamily="2" charset="2"/>
              <a:buChar char="Ø"/>
            </a:pPr>
            <a:r>
              <a:rPr lang="en-US" dirty="0" smtClean="0"/>
              <a:t>Processing </a:t>
            </a:r>
            <a:r>
              <a:rPr lang="en-US" dirty="0"/>
              <a:t>questionnaires </a:t>
            </a:r>
            <a:r>
              <a:rPr lang="en-US" dirty="0" smtClean="0"/>
              <a:t>filled in by students and teachers and creating statistics about most common comments and suggestions.</a:t>
            </a:r>
          </a:p>
          <a:p>
            <a:pPr marL="355600" indent="-355600">
              <a:buFont typeface="Wingdings" panose="05000000000000000000" pitchFamily="2" charset="2"/>
              <a:buChar char="Ø"/>
            </a:pPr>
            <a:r>
              <a:rPr lang="en-US" dirty="0" smtClean="0"/>
              <a:t>Registering comments on how to improve course materials or course structure so that both students and teachers will be more satisfied with their work.</a:t>
            </a:r>
          </a:p>
          <a:p>
            <a:pPr marL="355600" indent="-355600">
              <a:buFont typeface="Wingdings" panose="05000000000000000000" pitchFamily="2" charset="2"/>
              <a:buChar char="Ø"/>
            </a:pPr>
            <a:r>
              <a:rPr lang="en-US" dirty="0" smtClean="0"/>
              <a:t>Creating a final report on the student and teacher satisfaction.</a:t>
            </a:r>
            <a:endParaRPr lang="uk-U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97280" y="6459785"/>
            <a:ext cx="8927253" cy="365125"/>
          </a:xfrm>
        </p:spPr>
        <p:txBody>
          <a:bodyPr/>
          <a:lstStyle/>
          <a:p>
            <a:r>
              <a:rPr lang="en-US" dirty="0" smtClean="0"/>
              <a:t>VІI scientific and practical seminar with international participation "Economic security of the state and scientific and technological aspects of its provision" Oct. 20-21, 2015 Kyiv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921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 diagram (from the point of view of a student)</a:t>
            </a:r>
            <a:endParaRPr lang="uk-U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6710" y="1805736"/>
            <a:ext cx="9059539" cy="4448796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97280" y="6459785"/>
            <a:ext cx="8927253" cy="365125"/>
          </a:xfrm>
        </p:spPr>
        <p:txBody>
          <a:bodyPr/>
          <a:lstStyle/>
          <a:p>
            <a:r>
              <a:rPr lang="en-US" dirty="0" smtClean="0"/>
              <a:t>VІI scientific and practical seminar with international participation "Economic security of the state and scientific and technological aspects of its provision" Oct. 20-21, 2015 Kyiv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01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 diagram (from the point of view of teacher)</a:t>
            </a:r>
            <a:endParaRPr lang="uk-U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63" y="1802063"/>
            <a:ext cx="10283033" cy="4404004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97280" y="6450540"/>
            <a:ext cx="8803178" cy="365125"/>
          </a:xfrm>
        </p:spPr>
        <p:txBody>
          <a:bodyPr/>
          <a:lstStyle/>
          <a:p>
            <a:r>
              <a:rPr lang="en-US" dirty="0" smtClean="0"/>
              <a:t>VІI scientific and practical seminar with international participation "Economic security of the state and scientific and technological aspects of its provision" Oct. 20-21, 2015 Kyiv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95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 diagram (from the point of view of university official)</a:t>
            </a:r>
            <a:endParaRPr lang="uk-U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999" y="1766566"/>
            <a:ext cx="10478962" cy="4544059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86998" y="6459785"/>
            <a:ext cx="8917401" cy="365125"/>
          </a:xfrm>
        </p:spPr>
        <p:txBody>
          <a:bodyPr/>
          <a:lstStyle/>
          <a:p>
            <a:r>
              <a:rPr lang="en-US" dirty="0" smtClean="0"/>
              <a:t>VІI scientific and practical seminar with international participation "Economic security of the state and scientific and technological aspects of its provision" Oct. 20-21, 2015 Kyiv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51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 diagram (from the point of view of system administrator)</a:t>
            </a:r>
            <a:endParaRPr lang="uk-U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7990" y="1860807"/>
            <a:ext cx="9816980" cy="4324521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97280" y="6459785"/>
            <a:ext cx="8927253" cy="365125"/>
          </a:xfrm>
        </p:spPr>
        <p:txBody>
          <a:bodyPr/>
          <a:lstStyle/>
          <a:p>
            <a:r>
              <a:rPr lang="en-US" dirty="0" smtClean="0"/>
              <a:t>VІI scientific and practical seminar with international participation "Economic security of the state and scientific and technological aspects of its provision" Oct. 20-21, 2015 Kyiv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Used products, technologies and frameworks</a:t>
            </a:r>
            <a:endParaRPr lang="uk-UA" dirty="0"/>
          </a:p>
        </p:txBody>
      </p:sp>
      <p:pic>
        <p:nvPicPr>
          <p:cNvPr id="1026" name="Picture 2" descr="https://spinspire.com/sites/spinspire.com/files/field/image/rest_api_256x25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4503" y="1911335"/>
            <a:ext cx="1811047" cy="1811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rupal.psu.edu/sites/default/files/blog-post/%3Cem%3EEdit%20Blog%20post%3C/em%3E%20Pull%20In%20JSON%20in%20custom%20module./header-image/json_logo-555px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2226733"/>
            <a:ext cx="2307905" cy="1103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www.iceis.org/iceis2002/NewImages/Intersystem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4007803"/>
            <a:ext cx="2492283" cy="1447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://www.planet-source-code.com/vb/2010Redesign/images/LangugeHomePages/HTML5_CSS_JavaScript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4375" y="3896358"/>
            <a:ext cx="2851305" cy="1670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://mean.io/system/assets/img/logos/nodejs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041" y="2226733"/>
            <a:ext cx="3476625" cy="934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s://angularjs.org/img/AngularJS-large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2931" y="4217350"/>
            <a:ext cx="3648075" cy="1028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097280" y="6459785"/>
            <a:ext cx="8927253" cy="365125"/>
          </a:xfrm>
        </p:spPr>
        <p:txBody>
          <a:bodyPr/>
          <a:lstStyle/>
          <a:p>
            <a:r>
              <a:rPr lang="en-US" dirty="0" smtClean="0"/>
              <a:t>VІI scientific and practical seminar with international participation "Economic security of the state and scientific and technological aspects of its provision" Oct. 20-21, 2015 Kyiv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30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uk-U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9263" indent="-449263">
              <a:buFont typeface="Wingdings" panose="05000000000000000000" pitchFamily="2" charset="2"/>
              <a:buChar char="v"/>
            </a:pPr>
            <a:r>
              <a:rPr lang="en-US" dirty="0"/>
              <a:t>http</a:t>
            </a:r>
            <a:r>
              <a:rPr lang="en-US" dirty="0" smtClean="0"/>
              <a:t>://www.intersystems.com</a:t>
            </a:r>
            <a:endParaRPr lang="en-US" dirty="0" smtClean="0"/>
          </a:p>
          <a:p>
            <a:pPr marL="449263" indent="-449263">
              <a:buFont typeface="Wingdings" panose="05000000000000000000" pitchFamily="2" charset="2"/>
              <a:buChar char="v"/>
            </a:pPr>
            <a:r>
              <a:rPr lang="en-US" dirty="0"/>
              <a:t>http://</a:t>
            </a:r>
            <a:r>
              <a:rPr lang="en-US" dirty="0" smtClean="0"/>
              <a:t>www.restapitutorial.com</a:t>
            </a:r>
          </a:p>
          <a:p>
            <a:pPr marL="449263" indent="-449263">
              <a:buFont typeface="Wingdings" panose="05000000000000000000" pitchFamily="2" charset="2"/>
              <a:buChar char="v"/>
            </a:pPr>
            <a:r>
              <a:rPr lang="en-US" dirty="0"/>
              <a:t>http://</a:t>
            </a:r>
            <a:r>
              <a:rPr lang="en-US" dirty="0" smtClean="0"/>
              <a:t>www.json.org</a:t>
            </a:r>
          </a:p>
          <a:p>
            <a:pPr marL="449263" indent="-449263">
              <a:buFont typeface="Wingdings" panose="05000000000000000000" pitchFamily="2" charset="2"/>
              <a:buChar char="v"/>
            </a:pPr>
            <a:r>
              <a:rPr lang="en-US" dirty="0"/>
              <a:t>https://</a:t>
            </a:r>
            <a:r>
              <a:rPr lang="en-US" dirty="0" smtClean="0"/>
              <a:t>angularjs.org</a:t>
            </a:r>
          </a:p>
          <a:p>
            <a:pPr marL="449263" indent="-449263">
              <a:buFont typeface="Wingdings" panose="05000000000000000000" pitchFamily="2" charset="2"/>
              <a:buChar char="v"/>
            </a:pPr>
            <a:r>
              <a:rPr lang="en-US" dirty="0"/>
              <a:t>https://</a:t>
            </a:r>
            <a:r>
              <a:rPr lang="en-US" dirty="0" smtClean="0"/>
              <a:t>nodejs.org/en</a:t>
            </a:r>
            <a:endParaRPr lang="uk-U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97280" y="6459785"/>
            <a:ext cx="8952653" cy="365125"/>
          </a:xfrm>
        </p:spPr>
        <p:txBody>
          <a:bodyPr/>
          <a:lstStyle/>
          <a:p>
            <a:r>
              <a:rPr lang="en-US" dirty="0" smtClean="0"/>
              <a:t>VІI scientific and practical seminar with international participation "Economic security of the state and scientific and technological aspects of its provision" Oct. 20-21, 2015 Kyiv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109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 for your attention!</a:t>
            </a:r>
            <a:endParaRPr lang="uk-UA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097280" y="6459785"/>
            <a:ext cx="8910320" cy="365125"/>
          </a:xfrm>
        </p:spPr>
        <p:txBody>
          <a:bodyPr/>
          <a:lstStyle/>
          <a:p>
            <a:r>
              <a:rPr lang="en-US" dirty="0" smtClean="0"/>
              <a:t>VІI scientific and practical seminar with international participation "Economic security of the state and scientific and technological aspects of its provision" Oct. 20-21, 2015 Kyiv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89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924</TotalTime>
  <Words>504</Words>
  <Application>Microsoft Office PowerPoint</Application>
  <PresentationFormat>Widescreen</PresentationFormat>
  <Paragraphs>47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Retrospect</vt:lpstr>
      <vt:lpstr>Automated feedback processing in the educational process</vt:lpstr>
      <vt:lpstr>Functionality</vt:lpstr>
      <vt:lpstr>Use case diagram (from the point of view of a student)</vt:lpstr>
      <vt:lpstr>Use case diagram (from the point of view of teacher)</vt:lpstr>
      <vt:lpstr>Use case diagram (from the point of view of university official)</vt:lpstr>
      <vt:lpstr>Use case diagram (from the point of view of system administrator)</vt:lpstr>
      <vt:lpstr>Used products, technologies and frameworks</vt:lpstr>
      <vt:lpstr>Sources</vt:lpstr>
      <vt:lpstr>Thank you for your attention!</vt:lpstr>
    </vt:vector>
  </TitlesOfParts>
  <Company>MSHOME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Automated feedback processing in the educational process</dc:title>
  <dc:creator>Irene Mikhaylova</dc:creator>
  <cp:lastModifiedBy>Irene Mikhaylova</cp:lastModifiedBy>
  <cp:revision>33</cp:revision>
  <dcterms:created xsi:type="dcterms:W3CDTF">2015-09-27T09:09:51Z</dcterms:created>
  <dcterms:modified xsi:type="dcterms:W3CDTF">2015-10-04T20:14:17Z</dcterms:modified>
</cp:coreProperties>
</file>