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5"/>
  </p:notesMasterIdLst>
  <p:sldIdLst>
    <p:sldId id="256" r:id="rId2"/>
    <p:sldId id="261" r:id="rId3"/>
    <p:sldId id="262" r:id="rId4"/>
    <p:sldId id="259" r:id="rId5"/>
    <p:sldId id="264" r:id="rId6"/>
    <p:sldId id="263" r:id="rId7"/>
    <p:sldId id="265" r:id="rId8"/>
    <p:sldId id="258" r:id="rId9"/>
    <p:sldId id="269" r:id="rId10"/>
    <p:sldId id="270" r:id="rId11"/>
    <p:sldId id="271" r:id="rId12"/>
    <p:sldId id="268" r:id="rId13"/>
    <p:sldId id="25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0" d="100"/>
          <a:sy n="120" d="100"/>
        </p:scale>
        <p:origin x="-9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D58129-98A0-41F7-9E0B-6E5238D1EC78}" type="datetimeFigureOut">
              <a:rPr lang="ru-RU" smtClean="0"/>
              <a:t>19.10.2015</a:t>
            </a:fld>
            <a:endParaRPr lang="ru-R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99BFEF-F891-4980-82B6-61C48DBA500E}" type="slidenum">
              <a:rPr lang="ru-RU" smtClean="0"/>
              <a:t>‹#›</a:t>
            </a:fld>
            <a:endParaRPr lang="ru-RU"/>
          </a:p>
        </p:txBody>
      </p:sp>
    </p:spTree>
    <p:extLst>
      <p:ext uri="{BB962C8B-B14F-4D97-AF65-F5344CB8AC3E}">
        <p14:creationId xmlns:p14="http://schemas.microsoft.com/office/powerpoint/2010/main" val="118810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D20C7-FCB5-4707-8B1B-4489704E9DEB}"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44AF0A-E991-475E-8EB7-AF2D7F830E13}"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A23082-442E-4D71-8033-BD32CF4F810A}"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3F1DA1-D7FA-4C3A-87E0-765FC1AB9AEF}"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00A027-1F6F-4BDC-ACD2-35EA7DFF96C1}"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128CF-C26C-447A-90A8-4C24D737B213}"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66070-E260-4239-AC0F-35FB8B635C44}"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40A35A-B7C4-4C44-BBF8-13C1596BA7FA}"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32974C-A03C-43E4-84D4-E7AEB986D294}"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063592-EB8C-465C-BCDB-D50F70A9C584}" type="datetime1">
              <a:rPr lang="en-US" smtClean="0"/>
              <a:t>10/19/2015</a:t>
            </a:fld>
            <a:endParaRPr lang="en-US" dirty="0"/>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4378BF-BF83-423A-8869-8C59C76692EC}" type="datetime1">
              <a:rPr lang="en-US" smtClean="0"/>
              <a:t>10/19/2015</a:t>
            </a:fld>
            <a:endParaRPr lang="en-US" dirty="0"/>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9C5F18-6D5C-40DC-AD4F-16B8C72ADF6A}" type="datetime1">
              <a:rPr lang="en-US" smtClean="0"/>
              <a:t>10/19/2015</a:t>
            </a:fld>
            <a:endParaRPr lang="en-US" dirty="0"/>
          </a:p>
        </p:txBody>
      </p:sp>
      <p:sp>
        <p:nvSpPr>
          <p:cNvPr id="8" name="Footer Placeholder 7"/>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CD7C0F-7682-44C7-A210-7FE309193529}" type="datetime1">
              <a:rPr lang="en-US" smtClean="0"/>
              <a:t>10/19/2015</a:t>
            </a:fld>
            <a:endParaRPr lang="en-US"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4908F-F96A-40DD-828E-6D48007DEBFE}" type="datetime1">
              <a:rPr lang="en-US" smtClean="0"/>
              <a:t>10/19/2015</a:t>
            </a:fld>
            <a:endParaRPr lang="en-US" dirty="0"/>
          </a:p>
        </p:txBody>
      </p:sp>
      <p:sp>
        <p:nvSpPr>
          <p:cNvPr id="3" name="Footer Placeholder 2"/>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C4AF9F-E230-471D-9B6B-ADFBAC20BCE5}" type="datetime1">
              <a:rPr lang="en-US" smtClean="0"/>
              <a:t>10/19/2015</a:t>
            </a:fld>
            <a:endParaRPr lang="en-US" dirty="0"/>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D9CA64D5-6261-43FB-8213-D1B77780D6E9}" type="datetime1">
              <a:rPr lang="en-US" smtClean="0"/>
              <a:t>10/19/2015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3E8427-2367-4E5D-A8A8-FC014C8109A5}" type="datetime1">
              <a:rPr lang="en-US" smtClean="0"/>
              <a:t>10/19/2015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4904" y="1952785"/>
            <a:ext cx="8768698" cy="1871792"/>
          </a:xfrm>
        </p:spPr>
        <p:txBody>
          <a:bodyPr anchor="ctr"/>
          <a:lstStyle/>
          <a:p>
            <a:pPr algn="ctr"/>
            <a:r>
              <a:rPr lang="en-US" sz="4400" dirty="0" smtClean="0"/>
              <a:t>Quick search in documents store</a:t>
            </a:r>
            <a:r>
              <a:rPr lang="en-US" sz="4400" dirty="0"/>
              <a:t>d</a:t>
            </a:r>
            <a:r>
              <a:rPr lang="ru-RU" sz="4400" dirty="0" smtClean="0"/>
              <a:t> </a:t>
            </a:r>
            <a:r>
              <a:rPr lang="en-US" sz="4400" dirty="0" smtClean="0"/>
              <a:t>in DBMS </a:t>
            </a:r>
            <a:r>
              <a:rPr lang="en-US" sz="4400" dirty="0" err="1" smtClean="0"/>
              <a:t>InterSystems</a:t>
            </a:r>
            <a:r>
              <a:rPr lang="en-US" sz="4400" dirty="0" smtClean="0"/>
              <a:t> Caché using </a:t>
            </a:r>
            <a:r>
              <a:rPr lang="en-US" sz="4400" dirty="0" err="1" smtClean="0"/>
              <a:t>IndexTank</a:t>
            </a:r>
            <a:r>
              <a:rPr lang="en-US" sz="4400" dirty="0" smtClean="0"/>
              <a:t> API</a:t>
            </a:r>
            <a:endParaRPr lang="uk-UA" sz="4400" dirty="0"/>
          </a:p>
        </p:txBody>
      </p:sp>
      <p:sp>
        <p:nvSpPr>
          <p:cNvPr id="3" name="Subtitle 2"/>
          <p:cNvSpPr>
            <a:spLocks noGrp="1"/>
          </p:cNvSpPr>
          <p:nvPr>
            <p:ph type="subTitle" idx="1"/>
          </p:nvPr>
        </p:nvSpPr>
        <p:spPr>
          <a:xfrm>
            <a:off x="1289271" y="4139841"/>
            <a:ext cx="7766936" cy="1096899"/>
          </a:xfrm>
        </p:spPr>
        <p:txBody>
          <a:bodyPr>
            <a:normAutofit fontScale="85000" lnSpcReduction="10000"/>
          </a:bodyPr>
          <a:lstStyle/>
          <a:p>
            <a:pPr algn="ctr"/>
            <a:r>
              <a:rPr lang="en-US" dirty="0"/>
              <a:t>VІI scientific and practical seminar with international participation</a:t>
            </a:r>
          </a:p>
          <a:p>
            <a:pPr algn="ctr"/>
            <a:r>
              <a:rPr lang="en-US" dirty="0"/>
              <a:t>"Economic security of the state and scientific and technological aspects of its provision"</a:t>
            </a:r>
          </a:p>
          <a:p>
            <a:pPr algn="ctr"/>
            <a:r>
              <a:rPr lang="en-US" dirty="0">
                <a:solidFill>
                  <a:schemeClr val="bg1">
                    <a:lumMod val="50000"/>
                  </a:schemeClr>
                </a:solidFill>
              </a:rPr>
              <a:t>October 21-22, 2015, Kyiv, </a:t>
            </a:r>
            <a:r>
              <a:rPr lang="en-US" dirty="0" smtClean="0">
                <a:solidFill>
                  <a:schemeClr val="bg1">
                    <a:lumMod val="50000"/>
                  </a:schemeClr>
                </a:solidFill>
              </a:rPr>
              <a:t>Ukraine</a:t>
            </a:r>
            <a:endParaRPr lang="en-US" dirty="0">
              <a:solidFill>
                <a:schemeClr val="bg1">
                  <a:lumMod val="50000"/>
                </a:schemeClr>
              </a:solidFill>
            </a:endParaRPr>
          </a:p>
        </p:txBody>
      </p:sp>
      <p:sp>
        <p:nvSpPr>
          <p:cNvPr id="4" name="TextBox 3"/>
          <p:cNvSpPr txBox="1"/>
          <p:nvPr/>
        </p:nvSpPr>
        <p:spPr>
          <a:xfrm>
            <a:off x="1719694" y="621451"/>
            <a:ext cx="6842184" cy="877163"/>
          </a:xfrm>
          <a:prstGeom prst="rect">
            <a:avLst/>
          </a:prstGeom>
          <a:noFill/>
        </p:spPr>
        <p:txBody>
          <a:bodyPr wrap="square" rtlCol="0">
            <a:spAutoFit/>
          </a:bodyPr>
          <a:lstStyle/>
          <a:p>
            <a:r>
              <a:rPr lang="en-US" sz="1700" dirty="0" smtClean="0">
                <a:solidFill>
                  <a:schemeClr val="bg1">
                    <a:lumMod val="50000"/>
                  </a:schemeClr>
                </a:solidFill>
              </a:rPr>
              <a:t>National Technical University of Ukraine “Kyiv Polytechnic Institute”</a:t>
            </a:r>
          </a:p>
          <a:p>
            <a:r>
              <a:rPr lang="en-US" sz="1700" dirty="0">
                <a:solidFill>
                  <a:schemeClr val="bg1">
                    <a:lumMod val="50000"/>
                  </a:schemeClr>
                </a:solidFill>
              </a:rPr>
              <a:t>Heat and Power Engineering </a:t>
            </a:r>
            <a:r>
              <a:rPr lang="en-US" sz="1700" dirty="0" smtClean="0">
                <a:solidFill>
                  <a:schemeClr val="bg1">
                    <a:lumMod val="50000"/>
                  </a:schemeClr>
                </a:solidFill>
              </a:rPr>
              <a:t>Department</a:t>
            </a:r>
          </a:p>
          <a:p>
            <a:r>
              <a:rPr lang="en-US" sz="1700" dirty="0">
                <a:solidFill>
                  <a:schemeClr val="bg1">
                    <a:lumMod val="50000"/>
                  </a:schemeClr>
                </a:solidFill>
              </a:rPr>
              <a:t>Automation of Design of Energy Processes and </a:t>
            </a:r>
            <a:r>
              <a:rPr lang="en-US" sz="1700" dirty="0" smtClean="0">
                <a:solidFill>
                  <a:schemeClr val="bg1">
                    <a:lumMod val="50000"/>
                  </a:schemeClr>
                </a:solidFill>
              </a:rPr>
              <a:t>Systems</a:t>
            </a:r>
            <a:endParaRPr lang="uk-UA" sz="1700" dirty="0">
              <a:solidFill>
                <a:schemeClr val="bg1">
                  <a:lumMod val="50000"/>
                </a:schemeClr>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904" y="632937"/>
            <a:ext cx="865677" cy="865677"/>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8812" y="621450"/>
            <a:ext cx="954790" cy="865677"/>
          </a:xfrm>
          <a:prstGeom prst="rect">
            <a:avLst/>
          </a:prstGeom>
        </p:spPr>
      </p:pic>
      <p:sp>
        <p:nvSpPr>
          <p:cNvPr id="7" name="TextBox 6"/>
          <p:cNvSpPr txBox="1"/>
          <p:nvPr/>
        </p:nvSpPr>
        <p:spPr>
          <a:xfrm>
            <a:off x="764904" y="5459907"/>
            <a:ext cx="3818802" cy="584775"/>
          </a:xfrm>
          <a:prstGeom prst="rect">
            <a:avLst/>
          </a:prstGeom>
          <a:noFill/>
        </p:spPr>
        <p:txBody>
          <a:bodyPr wrap="none" rtlCol="0">
            <a:spAutoFit/>
          </a:bodyPr>
          <a:lstStyle/>
          <a:p>
            <a:r>
              <a:rPr lang="en-US" sz="1600" dirty="0" smtClean="0">
                <a:solidFill>
                  <a:schemeClr val="bg1">
                    <a:lumMod val="50000"/>
                  </a:schemeClr>
                </a:solidFill>
              </a:rPr>
              <a:t>Presented by Iryna </a:t>
            </a:r>
            <a:r>
              <a:rPr lang="en-US" sz="1600" dirty="0" err="1" smtClean="0">
                <a:solidFill>
                  <a:schemeClr val="bg1">
                    <a:lumMod val="50000"/>
                  </a:schemeClr>
                </a:solidFill>
              </a:rPr>
              <a:t>Mykhailova</a:t>
            </a:r>
            <a:endParaRPr lang="en-US" sz="1600" dirty="0" smtClean="0">
              <a:solidFill>
                <a:schemeClr val="bg1">
                  <a:lumMod val="50000"/>
                </a:schemeClr>
              </a:solidFill>
            </a:endParaRPr>
          </a:p>
          <a:p>
            <a:r>
              <a:rPr lang="en-US" sz="1600" dirty="0" smtClean="0">
                <a:solidFill>
                  <a:schemeClr val="bg1">
                    <a:lumMod val="50000"/>
                  </a:schemeClr>
                </a:solidFill>
              </a:rPr>
              <a:t>Technical adviser Oleksandr </a:t>
            </a:r>
            <a:r>
              <a:rPr lang="en-US" sz="1600" dirty="0" err="1" smtClean="0">
                <a:solidFill>
                  <a:schemeClr val="bg1">
                    <a:lumMod val="50000"/>
                  </a:schemeClr>
                </a:solidFill>
              </a:rPr>
              <a:t>Pampushko</a:t>
            </a:r>
            <a:endParaRPr lang="uk-UA" sz="1600" dirty="0">
              <a:solidFill>
                <a:schemeClr val="bg1">
                  <a:lumMod val="50000"/>
                </a:schemeClr>
              </a:solidFill>
            </a:endParaRPr>
          </a:p>
        </p:txBody>
      </p:sp>
    </p:spTree>
    <p:extLst>
      <p:ext uri="{BB962C8B-B14F-4D97-AF65-F5344CB8AC3E}">
        <p14:creationId xmlns:p14="http://schemas.microsoft.com/office/powerpoint/2010/main" val="4290471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453" y="601647"/>
            <a:ext cx="9365164" cy="1346421"/>
          </a:xfrm>
        </p:spPr>
        <p:txBody>
          <a:bodyPr>
            <a:normAutofit/>
          </a:bodyPr>
          <a:lstStyle/>
          <a:p>
            <a:r>
              <a:rPr lang="en-US" dirty="0" smtClean="0"/>
              <a:t>Implementation of </a:t>
            </a:r>
            <a:r>
              <a:rPr lang="en-US" dirty="0" err="1" smtClean="0"/>
              <a:t>IndexTank</a:t>
            </a:r>
            <a:r>
              <a:rPr lang="en-US" dirty="0" smtClean="0"/>
              <a:t> API in Caché</a:t>
            </a:r>
            <a:br>
              <a:rPr lang="en-US" dirty="0" smtClean="0"/>
            </a:br>
            <a:r>
              <a:rPr lang="en-US" dirty="0" smtClean="0"/>
              <a:t>(Adding document – JSON query and answer)</a:t>
            </a:r>
            <a:endParaRPr lang="uk-U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9033" y="1737133"/>
            <a:ext cx="7131255" cy="4338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own Arrow 4"/>
          <p:cNvSpPr/>
          <p:nvPr/>
        </p:nvSpPr>
        <p:spPr>
          <a:xfrm>
            <a:off x="5844209" y="1971924"/>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Down Arrow 7"/>
          <p:cNvSpPr/>
          <p:nvPr/>
        </p:nvSpPr>
        <p:spPr>
          <a:xfrm>
            <a:off x="3984930" y="2260823"/>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Down Arrow 8"/>
          <p:cNvSpPr/>
          <p:nvPr/>
        </p:nvSpPr>
        <p:spPr>
          <a:xfrm>
            <a:off x="3810000" y="4652838"/>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ight Arrow 5"/>
          <p:cNvSpPr/>
          <p:nvPr/>
        </p:nvSpPr>
        <p:spPr>
          <a:xfrm>
            <a:off x="2584174" y="2997642"/>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Right Arrow 10"/>
          <p:cNvSpPr/>
          <p:nvPr/>
        </p:nvSpPr>
        <p:spPr>
          <a:xfrm>
            <a:off x="2584174" y="3995926"/>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Right Arrow 11"/>
          <p:cNvSpPr/>
          <p:nvPr/>
        </p:nvSpPr>
        <p:spPr>
          <a:xfrm>
            <a:off x="2584174" y="5599045"/>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Footer Placeholder 6"/>
          <p:cNvSpPr>
            <a:spLocks noGrp="1"/>
          </p:cNvSpPr>
          <p:nvPr>
            <p:ph type="ftr" sz="quarter" idx="11"/>
          </p:nvPr>
        </p:nvSpPr>
        <p:spPr>
          <a:xfrm>
            <a:off x="661431" y="6076122"/>
            <a:ext cx="6297612" cy="365125"/>
          </a:xfrm>
        </p:spPr>
        <p:txBody>
          <a:bodyPr/>
          <a:lstStyle/>
          <a:p>
            <a:r>
              <a:rPr lang="en-US" dirty="0" smtClean="0"/>
              <a:t>VІI scientific and practical seminar with international participation "Economic security of the state and scientific and technological aspects of its provision" October 21-22, 2015, Ukraine</a:t>
            </a:r>
            <a:endParaRPr lang="en-US" dirty="0"/>
          </a:p>
        </p:txBody>
      </p:sp>
      <p:sp>
        <p:nvSpPr>
          <p:cNvPr id="10" name="Slide Number Placeholder 9"/>
          <p:cNvSpPr>
            <a:spLocks noGrp="1"/>
          </p:cNvSpPr>
          <p:nvPr>
            <p:ph type="sldNum" sz="quarter" idx="12"/>
          </p:nvPr>
        </p:nvSpPr>
        <p:spPr/>
        <p:txBody>
          <a:bodyPr/>
          <a:lstStyle/>
          <a:p>
            <a:fld id="{519954A3-9DFD-4C44-94BA-B95130A3BA1C}" type="slidenum">
              <a:rPr lang="en-US" smtClean="0"/>
              <a:t>10</a:t>
            </a:fld>
            <a:endParaRPr lang="en-US" dirty="0"/>
          </a:p>
        </p:txBody>
      </p:sp>
    </p:spTree>
    <p:extLst>
      <p:ext uri="{BB962C8B-B14F-4D97-AF65-F5344CB8AC3E}">
        <p14:creationId xmlns:p14="http://schemas.microsoft.com/office/powerpoint/2010/main" val="978670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453" y="601647"/>
            <a:ext cx="9365164" cy="1346421"/>
          </a:xfrm>
        </p:spPr>
        <p:txBody>
          <a:bodyPr>
            <a:normAutofit fontScale="90000"/>
          </a:bodyPr>
          <a:lstStyle/>
          <a:p>
            <a:r>
              <a:rPr lang="en-US" dirty="0" smtClean="0"/>
              <a:t>Implementation of </a:t>
            </a:r>
            <a:r>
              <a:rPr lang="en-US" dirty="0" err="1" smtClean="0"/>
              <a:t>IndexTank</a:t>
            </a:r>
            <a:r>
              <a:rPr lang="en-US" dirty="0" smtClean="0"/>
              <a:t> API in Caché</a:t>
            </a:r>
            <a:br>
              <a:rPr lang="en-US" dirty="0" smtClean="0"/>
            </a:br>
            <a:r>
              <a:rPr lang="en-US" dirty="0" smtClean="0"/>
              <a:t>(Searching documents – JSON query and answer)</a:t>
            </a:r>
            <a:endParaRPr lang="uk-UA"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11</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8071" y="1617763"/>
            <a:ext cx="6146358" cy="4347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own Arrow 5"/>
          <p:cNvSpPr/>
          <p:nvPr/>
        </p:nvSpPr>
        <p:spPr>
          <a:xfrm>
            <a:off x="5780599" y="1804945"/>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Down Arrow 6"/>
          <p:cNvSpPr/>
          <p:nvPr/>
        </p:nvSpPr>
        <p:spPr>
          <a:xfrm>
            <a:off x="2218415" y="2075291"/>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Down Arrow 7"/>
          <p:cNvSpPr/>
          <p:nvPr/>
        </p:nvSpPr>
        <p:spPr>
          <a:xfrm>
            <a:off x="3053301" y="2790908"/>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ight Arrow 8"/>
          <p:cNvSpPr/>
          <p:nvPr/>
        </p:nvSpPr>
        <p:spPr>
          <a:xfrm>
            <a:off x="1733385" y="4659465"/>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64484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9586"/>
          </a:xfrm>
        </p:spPr>
        <p:txBody>
          <a:bodyPr/>
          <a:lstStyle/>
          <a:p>
            <a:r>
              <a:rPr lang="en-US" dirty="0" smtClean="0"/>
              <a:t>Sources</a:t>
            </a:r>
            <a:endParaRPr lang="uk-UA" dirty="0"/>
          </a:p>
        </p:txBody>
      </p:sp>
      <p:sp>
        <p:nvSpPr>
          <p:cNvPr id="3" name="Content Placeholder 2"/>
          <p:cNvSpPr>
            <a:spLocks noGrp="1"/>
          </p:cNvSpPr>
          <p:nvPr>
            <p:ph idx="1"/>
          </p:nvPr>
        </p:nvSpPr>
        <p:spPr>
          <a:xfrm>
            <a:off x="866691" y="1502797"/>
            <a:ext cx="8635117" cy="4538565"/>
          </a:xfrm>
        </p:spPr>
        <p:txBody>
          <a:bodyPr/>
          <a:lstStyle/>
          <a:p>
            <a:r>
              <a:rPr lang="en-US" dirty="0" smtClean="0"/>
              <a:t>http</a:t>
            </a:r>
            <a:r>
              <a:rPr lang="en-US" dirty="0"/>
              <a:t>://www.searchify.com</a:t>
            </a:r>
            <a:r>
              <a:rPr lang="en-US" dirty="0" smtClean="0"/>
              <a:t>/</a:t>
            </a:r>
          </a:p>
          <a:p>
            <a:r>
              <a:rPr lang="en-US" dirty="0"/>
              <a:t>https://</a:t>
            </a:r>
            <a:r>
              <a:rPr lang="en-US" dirty="0" smtClean="0"/>
              <a:t>engineering.linkedin.com/open-source/indextank-now-open-source</a:t>
            </a:r>
          </a:p>
          <a:p>
            <a:r>
              <a:rPr lang="en-US" dirty="0"/>
              <a:t>http://habrahabr.ru/post/141820/</a:t>
            </a:r>
            <a:endParaRPr lang="en-US" dirty="0" smtClean="0"/>
          </a:p>
          <a:p>
            <a:r>
              <a:rPr lang="en-US" dirty="0"/>
              <a:t>http://www.intersystems.com/our-products/cache/cache-overview</a:t>
            </a:r>
            <a:r>
              <a:rPr lang="en-US" dirty="0" smtClean="0"/>
              <a:t>/</a:t>
            </a:r>
          </a:p>
          <a:p>
            <a:r>
              <a:rPr lang="en-US" dirty="0"/>
              <a:t>https://</a:t>
            </a:r>
            <a:r>
              <a:rPr lang="en-US" dirty="0" smtClean="0"/>
              <a:t>github.com/linkedin/indextank-engine</a:t>
            </a:r>
          </a:p>
          <a:p>
            <a:r>
              <a:rPr lang="en-US" dirty="0"/>
              <a:t>http://www.slideshare.net/YogiWanKenobi/finding-anything-realtime-search-with-indextank</a:t>
            </a:r>
          </a:p>
          <a:p>
            <a:r>
              <a:rPr lang="en-US" dirty="0"/>
              <a:t>http://www.searchify.com/documentation/api</a:t>
            </a:r>
            <a:endParaRPr lang="en-US" dirty="0" smtClean="0"/>
          </a:p>
          <a:p>
            <a:r>
              <a:rPr lang="en-US" dirty="0"/>
              <a:t>http://www.intersystems.com/our-products/cache/tech-guide/chapter-2/</a:t>
            </a:r>
            <a:endParaRPr lang="en-US" dirty="0" smtClean="0"/>
          </a:p>
          <a:p>
            <a:endParaRPr lang="uk-UA"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12</a:t>
            </a:fld>
            <a:endParaRPr lang="en-US" dirty="0"/>
          </a:p>
        </p:txBody>
      </p:sp>
    </p:spTree>
    <p:extLst>
      <p:ext uri="{BB962C8B-B14F-4D97-AF65-F5344CB8AC3E}">
        <p14:creationId xmlns:p14="http://schemas.microsoft.com/office/powerpoint/2010/main" val="662444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5000" dirty="0" smtClean="0"/>
              <a:t>Thank you for your attention!</a:t>
            </a:r>
            <a:endParaRPr lang="uk-UA" sz="5000" dirty="0"/>
          </a:p>
        </p:txBody>
      </p:sp>
      <p:sp>
        <p:nvSpPr>
          <p:cNvPr id="2" name="Footer Placeholder 1"/>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3" name="Slide Number Placeholder 2"/>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68090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250" y="609601"/>
            <a:ext cx="8849802" cy="711608"/>
          </a:xfrm>
        </p:spPr>
        <p:txBody>
          <a:bodyPr>
            <a:normAutofit/>
          </a:bodyPr>
          <a:lstStyle/>
          <a:p>
            <a:r>
              <a:rPr lang="en-US" dirty="0" smtClean="0"/>
              <a:t>Search-as-a-Service</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153" y="1351731"/>
            <a:ext cx="1637214"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876" y="1351731"/>
            <a:ext cx="1595698"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2085" y="1351731"/>
            <a:ext cx="1606517"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33595" y="1351730"/>
            <a:ext cx="1615897"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5876" y="3427030"/>
            <a:ext cx="1636614"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9896" y="3427030"/>
            <a:ext cx="1621375"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4153" y="3427028"/>
            <a:ext cx="1605735" cy="173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33595" y="3427027"/>
            <a:ext cx="1615897" cy="1302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33595" y="4882627"/>
            <a:ext cx="1640735" cy="1302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38602" y="1321208"/>
            <a:ext cx="240772" cy="276999"/>
          </a:xfrm>
          <a:prstGeom prst="rect">
            <a:avLst/>
          </a:prstGeom>
          <a:noFill/>
        </p:spPr>
        <p:txBody>
          <a:bodyPr wrap="none" rtlCol="0">
            <a:spAutoFit/>
          </a:bodyPr>
          <a:lstStyle/>
          <a:p>
            <a:r>
              <a:rPr lang="en-US" sz="1200" dirty="0" smtClean="0"/>
              <a:t>*</a:t>
            </a:r>
            <a:endParaRPr lang="ru-RU" sz="1200" dirty="0"/>
          </a:p>
        </p:txBody>
      </p:sp>
      <p:sp>
        <p:nvSpPr>
          <p:cNvPr id="5" name="TextBox 4"/>
          <p:cNvSpPr txBox="1"/>
          <p:nvPr/>
        </p:nvSpPr>
        <p:spPr>
          <a:xfrm>
            <a:off x="731520" y="5641915"/>
            <a:ext cx="3502434" cy="276999"/>
          </a:xfrm>
          <a:prstGeom prst="rect">
            <a:avLst/>
          </a:prstGeom>
          <a:noFill/>
        </p:spPr>
        <p:txBody>
          <a:bodyPr wrap="none" rtlCol="0">
            <a:spAutoFit/>
          </a:bodyPr>
          <a:lstStyle/>
          <a:p>
            <a:r>
              <a:rPr lang="en-US" sz="1200" dirty="0" smtClean="0"/>
              <a:t>* According </a:t>
            </a:r>
            <a:r>
              <a:rPr lang="en-US" sz="1200" dirty="0"/>
              <a:t>to </a:t>
            </a:r>
            <a:r>
              <a:rPr lang="en-US" sz="1200" dirty="0" smtClean="0"/>
              <a:t>stackshare.io/search-as-a-service</a:t>
            </a:r>
            <a:endParaRPr lang="ru-RU" sz="1200" dirty="0"/>
          </a:p>
        </p:txBody>
      </p:sp>
      <p:sp>
        <p:nvSpPr>
          <p:cNvPr id="3" name="Footer Placeholder 2"/>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2</a:t>
            </a:fld>
            <a:endParaRPr lang="en-US" dirty="0"/>
          </a:p>
        </p:txBody>
      </p:sp>
    </p:spTree>
    <p:extLst>
      <p:ext uri="{BB962C8B-B14F-4D97-AF65-F5344CB8AC3E}">
        <p14:creationId xmlns:p14="http://schemas.microsoft.com/office/powerpoint/2010/main" val="3241976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809" y="609600"/>
            <a:ext cx="9303026" cy="821635"/>
          </a:xfrm>
        </p:spPr>
        <p:txBody>
          <a:bodyPr>
            <a:normAutofit fontScale="90000"/>
          </a:bodyPr>
          <a:lstStyle/>
          <a:p>
            <a:r>
              <a:rPr lang="en-US" dirty="0" smtClean="0"/>
              <a:t>Document search engines with real-time updates</a:t>
            </a:r>
            <a:endParaRPr lang="ru-RU" dirty="0"/>
          </a:p>
        </p:txBody>
      </p:sp>
      <p:sp>
        <p:nvSpPr>
          <p:cNvPr id="3" name="Content Placeholder 2"/>
          <p:cNvSpPr>
            <a:spLocks noGrp="1"/>
          </p:cNvSpPr>
          <p:nvPr>
            <p:ph idx="1"/>
          </p:nvPr>
        </p:nvSpPr>
        <p:spPr>
          <a:xfrm>
            <a:off x="669383" y="1359673"/>
            <a:ext cx="8596668" cy="4874150"/>
          </a:xfrm>
        </p:spPr>
        <p:txBody>
          <a:bodyPr>
            <a:normAutofit lnSpcReduction="10000"/>
          </a:bodyPr>
          <a:lstStyle/>
          <a:p>
            <a:pPr marL="0" indent="0">
              <a:buNone/>
            </a:pPr>
            <a:r>
              <a:rPr lang="en-US" sz="2200" b="1" dirty="0" smtClean="0">
                <a:solidFill>
                  <a:schemeClr val="accent3">
                    <a:lumMod val="50000"/>
                  </a:schemeClr>
                </a:solidFill>
              </a:rPr>
              <a:t>Based of </a:t>
            </a:r>
            <a:r>
              <a:rPr lang="en-US" sz="2200" b="1" dirty="0" err="1" smtClean="0">
                <a:solidFill>
                  <a:schemeClr val="accent3">
                    <a:lumMod val="50000"/>
                  </a:schemeClr>
                </a:solidFill>
              </a:rPr>
              <a:t>IndexTank</a:t>
            </a:r>
            <a:r>
              <a:rPr lang="en-US" sz="2200" b="1" dirty="0" smtClean="0">
                <a:solidFill>
                  <a:schemeClr val="accent3">
                    <a:lumMod val="50000"/>
                  </a:schemeClr>
                </a:solidFill>
              </a:rPr>
              <a:t> API</a:t>
            </a:r>
          </a:p>
          <a:p>
            <a:r>
              <a:rPr lang="en-US" sz="2200" b="1" dirty="0" err="1" smtClean="0">
                <a:solidFill>
                  <a:schemeClr val="accent3">
                    <a:lumMod val="50000"/>
                  </a:schemeClr>
                </a:solidFill>
              </a:rPr>
              <a:t>IndexDen</a:t>
            </a:r>
            <a:r>
              <a:rPr lang="en-US" sz="2200" b="1" dirty="0" smtClean="0">
                <a:solidFill>
                  <a:schemeClr val="accent3">
                    <a:lumMod val="50000"/>
                  </a:schemeClr>
                </a:solidFill>
              </a:rPr>
              <a:t> </a:t>
            </a:r>
            <a:r>
              <a:rPr lang="en-US" sz="2200" b="1" dirty="0">
                <a:solidFill>
                  <a:schemeClr val="accent3">
                    <a:lumMod val="50000"/>
                  </a:schemeClr>
                </a:solidFill>
              </a:rPr>
              <a:t>www.indexden.com/</a:t>
            </a:r>
          </a:p>
          <a:p>
            <a:r>
              <a:rPr lang="en-US" sz="2200" b="1" dirty="0" err="1" smtClean="0">
                <a:solidFill>
                  <a:schemeClr val="accent3">
                    <a:lumMod val="50000"/>
                  </a:schemeClr>
                </a:solidFill>
              </a:rPr>
              <a:t>Searchify</a:t>
            </a:r>
            <a:r>
              <a:rPr lang="en-US" sz="2200" b="1" dirty="0" smtClean="0">
                <a:solidFill>
                  <a:schemeClr val="accent3">
                    <a:lumMod val="50000"/>
                  </a:schemeClr>
                </a:solidFill>
              </a:rPr>
              <a:t> </a:t>
            </a:r>
            <a:r>
              <a:rPr lang="en-US" sz="2200" b="1" dirty="0">
                <a:solidFill>
                  <a:schemeClr val="accent3">
                    <a:lumMod val="50000"/>
                  </a:schemeClr>
                </a:solidFill>
              </a:rPr>
              <a:t>www.searchify.com</a:t>
            </a:r>
            <a:r>
              <a:rPr lang="en-US" sz="2200" b="1" dirty="0" smtClean="0">
                <a:solidFill>
                  <a:schemeClr val="accent3">
                    <a:lumMod val="50000"/>
                  </a:schemeClr>
                </a:solidFill>
              </a:rPr>
              <a:t>/</a:t>
            </a:r>
          </a:p>
          <a:p>
            <a:endParaRPr lang="en-US" sz="2200" b="1" dirty="0" smtClean="0">
              <a:solidFill>
                <a:schemeClr val="accent3">
                  <a:lumMod val="50000"/>
                </a:schemeClr>
              </a:solidFill>
            </a:endParaRPr>
          </a:p>
          <a:p>
            <a:pPr marL="0" indent="0">
              <a:buNone/>
            </a:pPr>
            <a:r>
              <a:rPr lang="en-US" sz="2200" b="1" dirty="0">
                <a:solidFill>
                  <a:schemeClr val="accent2">
                    <a:lumMod val="50000"/>
                  </a:schemeClr>
                </a:solidFill>
              </a:rPr>
              <a:t>Not based on </a:t>
            </a:r>
            <a:r>
              <a:rPr lang="en-US" sz="2200" b="1" dirty="0" err="1">
                <a:solidFill>
                  <a:schemeClr val="accent2">
                    <a:lumMod val="50000"/>
                  </a:schemeClr>
                </a:solidFill>
              </a:rPr>
              <a:t>IndexTank</a:t>
            </a:r>
            <a:r>
              <a:rPr lang="en-US" sz="2200" b="1" dirty="0">
                <a:solidFill>
                  <a:schemeClr val="accent2">
                    <a:lumMod val="50000"/>
                  </a:schemeClr>
                </a:solidFill>
              </a:rPr>
              <a:t> API</a:t>
            </a:r>
          </a:p>
          <a:p>
            <a:r>
              <a:rPr lang="en-US" sz="2200" b="1" dirty="0" err="1" smtClean="0">
                <a:solidFill>
                  <a:schemeClr val="accent2">
                    <a:lumMod val="50000"/>
                  </a:schemeClr>
                </a:solidFill>
              </a:rPr>
              <a:t>Blekko</a:t>
            </a:r>
            <a:r>
              <a:rPr lang="en-US" sz="2200" b="1" dirty="0" smtClean="0">
                <a:solidFill>
                  <a:schemeClr val="accent2">
                    <a:lumMod val="50000"/>
                  </a:schemeClr>
                </a:solidFill>
              </a:rPr>
              <a:t> </a:t>
            </a:r>
            <a:r>
              <a:rPr lang="en-US" sz="2200" b="1" dirty="0">
                <a:solidFill>
                  <a:schemeClr val="accent2">
                    <a:lumMod val="50000"/>
                  </a:schemeClr>
                </a:solidFill>
              </a:rPr>
              <a:t>www.blekko.com/</a:t>
            </a:r>
          </a:p>
          <a:p>
            <a:r>
              <a:rPr lang="en-US" sz="2200" b="1" dirty="0" err="1" smtClean="0">
                <a:solidFill>
                  <a:schemeClr val="accent2">
                    <a:lumMod val="50000"/>
                  </a:schemeClr>
                </a:solidFill>
              </a:rPr>
              <a:t>ElasticSearch</a:t>
            </a:r>
            <a:r>
              <a:rPr lang="en-US" sz="2200" b="1" dirty="0" smtClean="0">
                <a:solidFill>
                  <a:schemeClr val="accent2">
                    <a:lumMod val="50000"/>
                  </a:schemeClr>
                </a:solidFill>
              </a:rPr>
              <a:t> </a:t>
            </a:r>
            <a:r>
              <a:rPr lang="en-US" sz="2200" b="1" dirty="0">
                <a:solidFill>
                  <a:schemeClr val="accent2">
                    <a:lumMod val="50000"/>
                  </a:schemeClr>
                </a:solidFill>
              </a:rPr>
              <a:t>www.elasticsearch.com/</a:t>
            </a:r>
          </a:p>
          <a:p>
            <a:r>
              <a:rPr lang="en-US" sz="2200" b="1" dirty="0" err="1" smtClean="0">
                <a:solidFill>
                  <a:schemeClr val="accent2">
                    <a:lumMod val="50000"/>
                  </a:schemeClr>
                </a:solidFill>
              </a:rPr>
              <a:t>SearchBlox</a:t>
            </a:r>
            <a:r>
              <a:rPr lang="en-US" sz="2200" b="1" dirty="0" smtClean="0">
                <a:solidFill>
                  <a:schemeClr val="accent2">
                    <a:lumMod val="50000"/>
                  </a:schemeClr>
                </a:solidFill>
              </a:rPr>
              <a:t> </a:t>
            </a:r>
            <a:r>
              <a:rPr lang="en-US" sz="2200" b="1" dirty="0">
                <a:solidFill>
                  <a:schemeClr val="accent2">
                    <a:lumMod val="50000"/>
                  </a:schemeClr>
                </a:solidFill>
              </a:rPr>
              <a:t>www.searchblox.com/</a:t>
            </a:r>
          </a:p>
          <a:p>
            <a:r>
              <a:rPr lang="en-US" sz="2200" b="1" dirty="0" smtClean="0">
                <a:solidFill>
                  <a:schemeClr val="accent2">
                    <a:lumMod val="50000"/>
                  </a:schemeClr>
                </a:solidFill>
              </a:rPr>
              <a:t>Sphinx </a:t>
            </a:r>
            <a:r>
              <a:rPr lang="en-US" sz="2200" b="1" dirty="0">
                <a:solidFill>
                  <a:schemeClr val="accent2">
                    <a:lumMod val="50000"/>
                  </a:schemeClr>
                </a:solidFill>
              </a:rPr>
              <a:t>Search www.sphinxsearch.com/</a:t>
            </a:r>
          </a:p>
          <a:p>
            <a:r>
              <a:rPr lang="en-US" sz="2200" b="1" dirty="0" smtClean="0">
                <a:solidFill>
                  <a:schemeClr val="accent2">
                    <a:lumMod val="50000"/>
                  </a:schemeClr>
                </a:solidFill>
              </a:rPr>
              <a:t>Spinn3r </a:t>
            </a:r>
            <a:r>
              <a:rPr lang="en-US" sz="2200" b="1" dirty="0">
                <a:solidFill>
                  <a:schemeClr val="accent2">
                    <a:lumMod val="50000"/>
                  </a:schemeClr>
                </a:solidFill>
              </a:rPr>
              <a:t>www.spinn3r.com/</a:t>
            </a:r>
          </a:p>
          <a:p>
            <a:r>
              <a:rPr lang="en-US" sz="2200" b="1" dirty="0" err="1" smtClean="0">
                <a:solidFill>
                  <a:schemeClr val="accent2">
                    <a:lumMod val="50000"/>
                  </a:schemeClr>
                </a:solidFill>
              </a:rPr>
              <a:t>Websolr</a:t>
            </a:r>
            <a:r>
              <a:rPr lang="en-US" sz="2200" b="1" dirty="0" smtClean="0">
                <a:solidFill>
                  <a:schemeClr val="accent2">
                    <a:lumMod val="50000"/>
                  </a:schemeClr>
                </a:solidFill>
              </a:rPr>
              <a:t> </a:t>
            </a:r>
            <a:r>
              <a:rPr lang="en-US" sz="2200" b="1" dirty="0">
                <a:solidFill>
                  <a:schemeClr val="accent2">
                    <a:lumMod val="50000"/>
                  </a:schemeClr>
                </a:solidFill>
              </a:rPr>
              <a:t>www.websolr.com/</a:t>
            </a:r>
            <a:endParaRPr lang="ru-RU" sz="2200" dirty="0">
              <a:solidFill>
                <a:schemeClr val="accent2">
                  <a:lumMod val="50000"/>
                </a:schemeClr>
              </a:solidFill>
            </a:endParaRPr>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3</a:t>
            </a:fld>
            <a:endParaRPr lang="en-US" dirty="0"/>
          </a:p>
        </p:txBody>
      </p:sp>
    </p:spTree>
    <p:extLst>
      <p:ext uri="{BB962C8B-B14F-4D97-AF65-F5344CB8AC3E}">
        <p14:creationId xmlns:p14="http://schemas.microsoft.com/office/powerpoint/2010/main" val="3020275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1635"/>
          </a:xfrm>
        </p:spPr>
        <p:txBody>
          <a:bodyPr/>
          <a:lstStyle/>
          <a:p>
            <a:r>
              <a:rPr lang="en-US" dirty="0" smtClean="0"/>
              <a:t>What is </a:t>
            </a:r>
            <a:r>
              <a:rPr lang="en-US" dirty="0" err="1" smtClean="0"/>
              <a:t>IndexTank</a:t>
            </a:r>
            <a:r>
              <a:rPr lang="en-US" dirty="0" smtClean="0"/>
              <a:t>?</a:t>
            </a:r>
            <a:endParaRPr lang="ru-RU" dirty="0"/>
          </a:p>
        </p:txBody>
      </p:sp>
      <p:sp>
        <p:nvSpPr>
          <p:cNvPr id="3" name="Content Placeholder 2"/>
          <p:cNvSpPr>
            <a:spLocks noGrp="1"/>
          </p:cNvSpPr>
          <p:nvPr>
            <p:ph idx="1"/>
          </p:nvPr>
        </p:nvSpPr>
        <p:spPr>
          <a:xfrm>
            <a:off x="677334" y="1526651"/>
            <a:ext cx="8596668" cy="4675366"/>
          </a:xfrm>
        </p:spPr>
        <p:txBody>
          <a:bodyPr>
            <a:normAutofit/>
          </a:bodyPr>
          <a:lstStyle/>
          <a:p>
            <a:r>
              <a:rPr lang="en-US" sz="2000" b="1" dirty="0" err="1"/>
              <a:t>IndexEngine</a:t>
            </a:r>
            <a:r>
              <a:rPr lang="en-US" sz="2000" dirty="0"/>
              <a:t>: a real-time </a:t>
            </a:r>
            <a:r>
              <a:rPr lang="en-US" sz="2000" dirty="0" err="1"/>
              <a:t>fulltext</a:t>
            </a:r>
            <a:r>
              <a:rPr lang="en-US" sz="2000" dirty="0"/>
              <a:t> search-and-indexing system designed to separate relevance signals from document text. This is because the life cycle of these signals is different from the text itself, especially in the context of user-generated social inputs (shares, likes, +1, RTs).</a:t>
            </a:r>
          </a:p>
          <a:p>
            <a:r>
              <a:rPr lang="en-US" sz="2000" b="1" dirty="0"/>
              <a:t>API</a:t>
            </a:r>
            <a:r>
              <a:rPr lang="en-US" sz="2000" dirty="0"/>
              <a:t>: a RESTful interface that handles authentication, validation, and communication with the </a:t>
            </a:r>
            <a:r>
              <a:rPr lang="en-US" sz="2000" dirty="0" err="1"/>
              <a:t>IndexEngine</a:t>
            </a:r>
            <a:r>
              <a:rPr lang="en-US" sz="2000" dirty="0"/>
              <a:t>(s). It allows users of </a:t>
            </a:r>
            <a:r>
              <a:rPr lang="en-US" sz="2000" dirty="0" err="1"/>
              <a:t>IndexTank</a:t>
            </a:r>
            <a:r>
              <a:rPr lang="en-US" sz="2000" dirty="0"/>
              <a:t> to access the service from different technology platforms (Java, Python, .NET, Ruby and PHP clients are already developed) via HTTP.</a:t>
            </a:r>
          </a:p>
          <a:p>
            <a:r>
              <a:rPr lang="en-US" sz="2000" b="1" dirty="0"/>
              <a:t>Nebulizer</a:t>
            </a:r>
            <a:r>
              <a:rPr lang="en-US" sz="2000" dirty="0"/>
              <a:t>: a multitenant framework to host and manage an unlimited number of indexes running over a layer of Infrastructure-as-a-Service. This component of </a:t>
            </a:r>
            <a:r>
              <a:rPr lang="en-US" sz="2000" dirty="0" err="1"/>
              <a:t>IndexTank</a:t>
            </a:r>
            <a:r>
              <a:rPr lang="en-US" sz="2000" dirty="0"/>
              <a:t> will instantiate new virtual instances as needed, move indexes as they need more resources, and try to be reasonably efficient about it.</a:t>
            </a:r>
            <a:endParaRPr lang="ru-RU" sz="2000"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4</a:t>
            </a:fld>
            <a:endParaRPr lang="en-US" dirty="0"/>
          </a:p>
        </p:txBody>
      </p:sp>
    </p:spTree>
    <p:extLst>
      <p:ext uri="{BB962C8B-B14F-4D97-AF65-F5344CB8AC3E}">
        <p14:creationId xmlns:p14="http://schemas.microsoft.com/office/powerpoint/2010/main" val="5774228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1635"/>
          </a:xfrm>
        </p:spPr>
        <p:txBody>
          <a:bodyPr/>
          <a:lstStyle/>
          <a:p>
            <a:r>
              <a:rPr lang="en-US" dirty="0" smtClean="0"/>
              <a:t>Features of </a:t>
            </a:r>
            <a:r>
              <a:rPr lang="en-US" dirty="0" err="1" smtClean="0"/>
              <a:t>IndexTank</a:t>
            </a:r>
            <a:endParaRPr lang="ru-RU" dirty="0"/>
          </a:p>
        </p:txBody>
      </p:sp>
      <p:sp>
        <p:nvSpPr>
          <p:cNvPr id="3" name="Content Placeholder 2"/>
          <p:cNvSpPr>
            <a:spLocks noGrp="1"/>
          </p:cNvSpPr>
          <p:nvPr>
            <p:ph idx="1"/>
          </p:nvPr>
        </p:nvSpPr>
        <p:spPr>
          <a:xfrm>
            <a:off x="677334" y="1526651"/>
            <a:ext cx="8596668" cy="4675366"/>
          </a:xfrm>
        </p:spPr>
        <p:txBody>
          <a:bodyPr>
            <a:normAutofit/>
          </a:bodyPr>
          <a:lstStyle/>
          <a:p>
            <a:r>
              <a:rPr lang="en-US" sz="2000" dirty="0" smtClean="0"/>
              <a:t>Real-time search</a:t>
            </a:r>
          </a:p>
          <a:p>
            <a:pPr lvl="1"/>
            <a:r>
              <a:rPr lang="en-US" dirty="0" smtClean="0"/>
              <a:t>Real-time indexing – results immediately available</a:t>
            </a:r>
          </a:p>
          <a:p>
            <a:pPr lvl="1"/>
            <a:r>
              <a:rPr lang="en-US" dirty="0" smtClean="0"/>
              <a:t>Index multiple documents simultaneously</a:t>
            </a:r>
          </a:p>
          <a:p>
            <a:pPr lvl="1"/>
            <a:r>
              <a:rPr lang="en-US" dirty="0" smtClean="0"/>
              <a:t>Overwriting existing documents – changes immediately available</a:t>
            </a:r>
          </a:p>
          <a:p>
            <a:r>
              <a:rPr lang="en-US" sz="2000" dirty="0" smtClean="0"/>
              <a:t>Custom scoring and sorting</a:t>
            </a:r>
          </a:p>
          <a:p>
            <a:pPr lvl="1"/>
            <a:r>
              <a:rPr lang="en-US" dirty="0" smtClean="0"/>
              <a:t>Programmer chooses how results are returned</a:t>
            </a:r>
          </a:p>
          <a:p>
            <a:pPr lvl="1"/>
            <a:r>
              <a:rPr lang="en-US" dirty="0" smtClean="0"/>
              <a:t>Pre-written scoring functions available</a:t>
            </a:r>
          </a:p>
          <a:p>
            <a:pPr lvl="1"/>
            <a:r>
              <a:rPr lang="en-US" dirty="0" smtClean="0"/>
              <a:t>Programmer may write his own scoring functions</a:t>
            </a:r>
          </a:p>
          <a:p>
            <a:r>
              <a:rPr lang="en-US" sz="2000" dirty="0" smtClean="0"/>
              <a:t>Autocomplete</a:t>
            </a:r>
          </a:p>
          <a:p>
            <a:r>
              <a:rPr lang="en-US" sz="2000" dirty="0" smtClean="0"/>
              <a:t>Has </a:t>
            </a:r>
            <a:r>
              <a:rPr lang="en-US" sz="2000" dirty="0" err="1" smtClean="0"/>
              <a:t>OpenSource</a:t>
            </a:r>
            <a:r>
              <a:rPr lang="en-US" sz="2000" dirty="0" smtClean="0"/>
              <a:t> API</a:t>
            </a:r>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5</a:t>
            </a:fld>
            <a:endParaRPr lang="en-US" dirty="0"/>
          </a:p>
        </p:txBody>
      </p:sp>
    </p:spTree>
    <p:extLst>
      <p:ext uri="{BB962C8B-B14F-4D97-AF65-F5344CB8AC3E}">
        <p14:creationId xmlns:p14="http://schemas.microsoft.com/office/powerpoint/2010/main" val="3736087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1635"/>
          </a:xfrm>
        </p:spPr>
        <p:txBody>
          <a:bodyPr/>
          <a:lstStyle/>
          <a:p>
            <a:r>
              <a:rPr lang="en-US" dirty="0" smtClean="0"/>
              <a:t>Features of </a:t>
            </a:r>
            <a:r>
              <a:rPr lang="en-US" dirty="0" err="1" smtClean="0"/>
              <a:t>IndexTank</a:t>
            </a:r>
            <a:r>
              <a:rPr lang="en-US" dirty="0" smtClean="0"/>
              <a:t> </a:t>
            </a:r>
            <a:r>
              <a:rPr lang="en-US" dirty="0"/>
              <a:t>(continuation)</a:t>
            </a:r>
            <a:endParaRPr lang="ru-RU" dirty="0"/>
          </a:p>
        </p:txBody>
      </p:sp>
      <p:sp>
        <p:nvSpPr>
          <p:cNvPr id="3" name="Content Placeholder 2"/>
          <p:cNvSpPr>
            <a:spLocks noGrp="1"/>
          </p:cNvSpPr>
          <p:nvPr>
            <p:ph idx="1"/>
          </p:nvPr>
        </p:nvSpPr>
        <p:spPr>
          <a:xfrm>
            <a:off x="677334" y="1526651"/>
            <a:ext cx="8596668" cy="4675366"/>
          </a:xfrm>
        </p:spPr>
        <p:txBody>
          <a:bodyPr>
            <a:normAutofit/>
          </a:bodyPr>
          <a:lstStyle/>
          <a:p>
            <a:r>
              <a:rPr lang="en-US" sz="2000" dirty="0" smtClean="0"/>
              <a:t>Faceting</a:t>
            </a:r>
          </a:p>
          <a:p>
            <a:pPr lvl="1"/>
            <a:r>
              <a:rPr lang="en-US" dirty="0" smtClean="0"/>
              <a:t>Allows you to categorize documents in the index</a:t>
            </a:r>
          </a:p>
          <a:p>
            <a:pPr lvl="1"/>
            <a:r>
              <a:rPr lang="en-US" dirty="0" smtClean="0"/>
              <a:t>Truncates irrelevant results</a:t>
            </a:r>
          </a:p>
          <a:p>
            <a:r>
              <a:rPr lang="en-US" sz="2000" dirty="0" smtClean="0"/>
              <a:t>Geo search</a:t>
            </a:r>
          </a:p>
          <a:p>
            <a:pPr lvl="1"/>
            <a:r>
              <a:rPr lang="en-US" dirty="0" smtClean="0"/>
              <a:t>Has built-in geo proximity search and filtering capability</a:t>
            </a:r>
          </a:p>
          <a:p>
            <a:pPr lvl="1"/>
            <a:r>
              <a:rPr lang="en-US" dirty="0" smtClean="0"/>
              <a:t>Works with the GPS of the current device (if available)</a:t>
            </a:r>
          </a:p>
          <a:p>
            <a:r>
              <a:rPr lang="en-US" sz="2000" dirty="0" smtClean="0"/>
              <a:t>Advanced text search</a:t>
            </a:r>
          </a:p>
          <a:p>
            <a:pPr lvl="1"/>
            <a:r>
              <a:rPr lang="en-US" dirty="0" smtClean="0"/>
              <a:t>Supports fuzzy search (Did you mean..?)</a:t>
            </a:r>
          </a:p>
          <a:p>
            <a:pPr lvl="1"/>
            <a:r>
              <a:rPr lang="en-US" dirty="0" smtClean="0"/>
              <a:t>Supports stemming (tense, possession, </a:t>
            </a:r>
            <a:r>
              <a:rPr lang="en-US" dirty="0" err="1" smtClean="0"/>
              <a:t>etc</a:t>
            </a:r>
            <a:r>
              <a:rPr lang="en-US" dirty="0" smtClean="0"/>
              <a:t>…)</a:t>
            </a:r>
          </a:p>
          <a:p>
            <a:pPr lvl="1"/>
            <a:r>
              <a:rPr lang="en-US" dirty="0" smtClean="0"/>
              <a:t>Provides alternate spellings</a:t>
            </a:r>
          </a:p>
          <a:p>
            <a:pPr lvl="1"/>
            <a:r>
              <a:rPr lang="en-US" dirty="0" smtClean="0"/>
              <a:t>Supports misspellings</a:t>
            </a:r>
            <a:endParaRPr lang="ru-RU"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6</a:t>
            </a:fld>
            <a:endParaRPr lang="en-US" dirty="0"/>
          </a:p>
        </p:txBody>
      </p:sp>
    </p:spTree>
    <p:extLst>
      <p:ext uri="{BB962C8B-B14F-4D97-AF65-F5344CB8AC3E}">
        <p14:creationId xmlns:p14="http://schemas.microsoft.com/office/powerpoint/2010/main" val="978272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1635"/>
          </a:xfrm>
        </p:spPr>
        <p:txBody>
          <a:bodyPr/>
          <a:lstStyle/>
          <a:p>
            <a:r>
              <a:rPr lang="en-US" dirty="0" smtClean="0"/>
              <a:t>What is </a:t>
            </a:r>
            <a:r>
              <a:rPr lang="en-US" dirty="0" err="1" smtClean="0"/>
              <a:t>InterSystems</a:t>
            </a:r>
            <a:r>
              <a:rPr lang="en-US" dirty="0" smtClean="0"/>
              <a:t> Caché?</a:t>
            </a:r>
            <a:endParaRPr lang="ru-RU" dirty="0"/>
          </a:p>
        </p:txBody>
      </p:sp>
      <p:sp>
        <p:nvSpPr>
          <p:cNvPr id="3" name="Content Placeholder 2"/>
          <p:cNvSpPr>
            <a:spLocks noGrp="1"/>
          </p:cNvSpPr>
          <p:nvPr>
            <p:ph idx="1"/>
          </p:nvPr>
        </p:nvSpPr>
        <p:spPr>
          <a:xfrm>
            <a:off x="677334" y="1526651"/>
            <a:ext cx="8596668" cy="4675366"/>
          </a:xfrm>
        </p:spPr>
        <p:txBody>
          <a:bodyPr>
            <a:normAutofit/>
          </a:bodyPr>
          <a:lstStyle/>
          <a:p>
            <a:pPr fontAlgn="base"/>
            <a:r>
              <a:rPr lang="en-US" sz="2000" dirty="0" err="1" smtClean="0"/>
              <a:t>InterSystems</a:t>
            </a:r>
            <a:r>
              <a:rPr lang="en-US" sz="2000" dirty="0" smtClean="0"/>
              <a:t> </a:t>
            </a:r>
            <a:r>
              <a:rPr lang="en-US" sz="2000" dirty="0"/>
              <a:t>Caché</a:t>
            </a:r>
            <a:r>
              <a:rPr lang="en-US" sz="2000" baseline="30000" dirty="0"/>
              <a:t>®</a:t>
            </a:r>
            <a:r>
              <a:rPr lang="en-US" sz="2000" dirty="0"/>
              <a:t> is an advanced database management system and rapid application development environment. With Caché, you’ll make breakthroughs in processing and analyzing complex Big Data, and developing Web and mobile applications. Caché uniquely offers lightning-fast performance, massive scalability, and robust reliability – with minimal maintenance and hardware requirements.</a:t>
            </a:r>
          </a:p>
          <a:p>
            <a:pPr fontAlgn="base"/>
            <a:r>
              <a:rPr lang="en-US" sz="2000" dirty="0"/>
              <a:t>This is a new generation of database technology that provides multiple modes of data access. Data is only described once in a single integrated data dictionary and is instantly available using object access, high-performance SQL, and powerful multidimensional access – all of which can simultaneously access the same data.</a:t>
            </a:r>
          </a:p>
          <a:p>
            <a:pPr fontAlgn="base"/>
            <a:r>
              <a:rPr lang="en-US" sz="2000" dirty="0"/>
              <a:t>Caché comes with several built-in scripting languages, and is compatible with the most popular development tools.</a:t>
            </a:r>
          </a:p>
          <a:p>
            <a:endParaRPr lang="ru-RU" sz="2000" dirty="0"/>
          </a:p>
        </p:txBody>
      </p:sp>
      <p:sp>
        <p:nvSpPr>
          <p:cNvPr id="4" name="Footer Placeholder 3"/>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5" name="Slide Number Placeholder 4"/>
          <p:cNvSpPr>
            <a:spLocks noGrp="1"/>
          </p:cNvSpPr>
          <p:nvPr>
            <p:ph type="sldNum" sz="quarter" idx="12"/>
          </p:nvPr>
        </p:nvSpPr>
        <p:spPr/>
        <p:txBody>
          <a:bodyPr/>
          <a:lstStyle/>
          <a:p>
            <a:fld id="{519954A3-9DFD-4C44-94BA-B95130A3BA1C}" type="slidenum">
              <a:rPr lang="en-US" smtClean="0"/>
              <a:t>7</a:t>
            </a:fld>
            <a:endParaRPr lang="en-US" dirty="0"/>
          </a:p>
        </p:txBody>
      </p:sp>
    </p:spTree>
    <p:extLst>
      <p:ext uri="{BB962C8B-B14F-4D97-AF65-F5344CB8AC3E}">
        <p14:creationId xmlns:p14="http://schemas.microsoft.com/office/powerpoint/2010/main" val="40051029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9150479" cy="1346421"/>
          </a:xfrm>
        </p:spPr>
        <p:txBody>
          <a:bodyPr>
            <a:normAutofit/>
          </a:bodyPr>
          <a:lstStyle/>
          <a:p>
            <a:r>
              <a:rPr lang="en-US" dirty="0" smtClean="0"/>
              <a:t>Implementation of </a:t>
            </a:r>
            <a:r>
              <a:rPr lang="en-US" dirty="0" err="1" smtClean="0"/>
              <a:t>IndexTank</a:t>
            </a:r>
            <a:r>
              <a:rPr lang="en-US" dirty="0" smtClean="0"/>
              <a:t> API in Caché</a:t>
            </a:r>
            <a:br>
              <a:rPr lang="en-US" dirty="0" smtClean="0"/>
            </a:br>
            <a:r>
              <a:rPr lang="en-US" dirty="0" smtClean="0"/>
              <a:t>(Creating service – JSON query and answer)</a:t>
            </a:r>
            <a:endParaRPr lang="uk-UA"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6839" y="1734938"/>
            <a:ext cx="5548949" cy="4316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Down Arrow 6"/>
          <p:cNvSpPr/>
          <p:nvPr/>
        </p:nvSpPr>
        <p:spPr>
          <a:xfrm>
            <a:off x="3816628" y="2051436"/>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Right Arrow 7"/>
          <p:cNvSpPr/>
          <p:nvPr/>
        </p:nvSpPr>
        <p:spPr>
          <a:xfrm>
            <a:off x="2600075" y="3578088"/>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ight Arrow 8"/>
          <p:cNvSpPr/>
          <p:nvPr/>
        </p:nvSpPr>
        <p:spPr>
          <a:xfrm>
            <a:off x="2600075" y="5303520"/>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Down Arrow 9"/>
          <p:cNvSpPr/>
          <p:nvPr/>
        </p:nvSpPr>
        <p:spPr>
          <a:xfrm>
            <a:off x="3701333" y="4048539"/>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8</a:t>
            </a:fld>
            <a:endParaRPr lang="en-US" dirty="0"/>
          </a:p>
        </p:txBody>
      </p:sp>
    </p:spTree>
    <p:extLst>
      <p:ext uri="{BB962C8B-B14F-4D97-AF65-F5344CB8AC3E}">
        <p14:creationId xmlns:p14="http://schemas.microsoft.com/office/powerpoint/2010/main" val="1109785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9150479" cy="1346421"/>
          </a:xfrm>
        </p:spPr>
        <p:txBody>
          <a:bodyPr>
            <a:normAutofit/>
          </a:bodyPr>
          <a:lstStyle/>
          <a:p>
            <a:r>
              <a:rPr lang="en-US" dirty="0" smtClean="0"/>
              <a:t>Implementation of </a:t>
            </a:r>
            <a:r>
              <a:rPr lang="en-US" dirty="0" err="1" smtClean="0"/>
              <a:t>IndexTank</a:t>
            </a:r>
            <a:r>
              <a:rPr lang="en-US" dirty="0" smtClean="0"/>
              <a:t> API in Caché</a:t>
            </a:r>
            <a:br>
              <a:rPr lang="en-US" dirty="0" smtClean="0"/>
            </a:br>
            <a:r>
              <a:rPr lang="en-US" dirty="0" smtClean="0"/>
              <a:t>(Creating index – JSON query and answer)</a:t>
            </a:r>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9132" y="1813270"/>
            <a:ext cx="6105540" cy="4205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own Arrow 5"/>
          <p:cNvSpPr/>
          <p:nvPr/>
        </p:nvSpPr>
        <p:spPr>
          <a:xfrm>
            <a:off x="5128592" y="1956021"/>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Down Arrow 6"/>
          <p:cNvSpPr/>
          <p:nvPr/>
        </p:nvSpPr>
        <p:spPr>
          <a:xfrm>
            <a:off x="3943848" y="2218414"/>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Down Arrow 7"/>
          <p:cNvSpPr/>
          <p:nvPr/>
        </p:nvSpPr>
        <p:spPr>
          <a:xfrm>
            <a:off x="3832530" y="4126727"/>
            <a:ext cx="119270" cy="206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Right Arrow 8"/>
          <p:cNvSpPr/>
          <p:nvPr/>
        </p:nvSpPr>
        <p:spPr>
          <a:xfrm>
            <a:off x="2695490" y="2902228"/>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Right Arrow 9"/>
          <p:cNvSpPr/>
          <p:nvPr/>
        </p:nvSpPr>
        <p:spPr>
          <a:xfrm>
            <a:off x="2695490" y="3482672"/>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Right Arrow 10"/>
          <p:cNvSpPr/>
          <p:nvPr/>
        </p:nvSpPr>
        <p:spPr>
          <a:xfrm>
            <a:off x="2695489" y="5398936"/>
            <a:ext cx="238539" cy="127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Footer Placeholder 4"/>
          <p:cNvSpPr>
            <a:spLocks noGrp="1"/>
          </p:cNvSpPr>
          <p:nvPr>
            <p:ph type="ftr" sz="quarter" idx="11"/>
          </p:nvPr>
        </p:nvSpPr>
        <p:spPr/>
        <p:txBody>
          <a:bodyPr/>
          <a:lstStyle/>
          <a:p>
            <a:r>
              <a:rPr lang="en-US" smtClean="0"/>
              <a:t>VІI scientific and practical seminar with international participation "Economic security of the state and scientific and technological aspects of its provision" October 21-22, 2015, Ukraine</a:t>
            </a:r>
            <a:endParaRPr lang="en-US" dirty="0"/>
          </a:p>
        </p:txBody>
      </p:sp>
      <p:sp>
        <p:nvSpPr>
          <p:cNvPr id="12" name="Slide Number Placeholder 11"/>
          <p:cNvSpPr>
            <a:spLocks noGrp="1"/>
          </p:cNvSpPr>
          <p:nvPr>
            <p:ph type="sldNum" sz="quarter" idx="12"/>
          </p:nvPr>
        </p:nvSpPr>
        <p:spPr/>
        <p:txBody>
          <a:bodyPr/>
          <a:lstStyle/>
          <a:p>
            <a:fld id="{519954A3-9DFD-4C44-94BA-B95130A3BA1C}" type="slidenum">
              <a:rPr lang="en-US" smtClean="0"/>
              <a:t>9</a:t>
            </a:fld>
            <a:endParaRPr lang="en-US" dirty="0"/>
          </a:p>
        </p:txBody>
      </p:sp>
    </p:spTree>
    <p:extLst>
      <p:ext uri="{BB962C8B-B14F-4D97-AF65-F5344CB8AC3E}">
        <p14:creationId xmlns:p14="http://schemas.microsoft.com/office/powerpoint/2010/main" val="4253251651"/>
      </p:ext>
    </p:extLst>
  </p:cSld>
  <p:clrMapOvr>
    <a:masterClrMapping/>
  </p:clrMapOvr>
</p:sld>
</file>

<file path=ppt/theme/theme1.xml><?xml version="1.0" encoding="utf-8"?>
<a:theme xmlns:a="http://schemas.openxmlformats.org/drawingml/2006/main" name="Facet">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423</TotalTime>
  <Words>812</Words>
  <Application>Microsoft Office PowerPoint</Application>
  <PresentationFormat>Custom</PresentationFormat>
  <Paragraphs>93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Quick search in documents stored in DBMS InterSystems Caché using IndexTank API</vt:lpstr>
      <vt:lpstr>Search-as-a-Service</vt:lpstr>
      <vt:lpstr>Document search engines with real-time updates</vt:lpstr>
      <vt:lpstr>What is IndexTank?</vt:lpstr>
      <vt:lpstr>Features of IndexTank</vt:lpstr>
      <vt:lpstr>Features of IndexTank (continuation)</vt:lpstr>
      <vt:lpstr>What is InterSystems Caché?</vt:lpstr>
      <vt:lpstr>Implementation of IndexTank API in Caché (Creating service – JSON query and answer)</vt:lpstr>
      <vt:lpstr>Implementation of IndexTank API in Caché (Creating index – JSON query and answer)</vt:lpstr>
      <vt:lpstr>Implementation of IndexTank API in Caché (Adding document – JSON query and answer)</vt:lpstr>
      <vt:lpstr>Implementation of IndexTank API in Caché (Searching documents – JSON query and answer)</vt:lpstr>
      <vt:lpstr>Sources</vt:lpstr>
      <vt:lpstr>Thank you for your attention!</vt:lpstr>
    </vt:vector>
  </TitlesOfParts>
  <Company>MSHOME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Irene Mikhaylova</dc:creator>
  <cp:lastModifiedBy>MYKHAILOVA Iryna Yuriivna</cp:lastModifiedBy>
  <cp:revision>47</cp:revision>
  <dcterms:created xsi:type="dcterms:W3CDTF">2015-09-27T08:52:36Z</dcterms:created>
  <dcterms:modified xsi:type="dcterms:W3CDTF">2015-10-19T13:28:44Z</dcterms:modified>
</cp:coreProperties>
</file>