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4" r:id="rId2"/>
  </p:sldMasterIdLst>
  <p:notesMasterIdLst>
    <p:notesMasterId r:id="rId12"/>
  </p:notesMasterIdLst>
  <p:sldIdLst>
    <p:sldId id="267" r:id="rId3"/>
    <p:sldId id="257" r:id="rId4"/>
    <p:sldId id="268" r:id="rId5"/>
    <p:sldId id="269" r:id="rId6"/>
    <p:sldId id="273" r:id="rId7"/>
    <p:sldId id="270" r:id="rId8"/>
    <p:sldId id="271" r:id="rId9"/>
    <p:sldId id="272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90365" autoAdjust="0"/>
  </p:normalViewPr>
  <p:slideViewPr>
    <p:cSldViewPr>
      <p:cViewPr varScale="1">
        <p:scale>
          <a:sx n="79" d="100"/>
          <a:sy n="79" d="100"/>
        </p:scale>
        <p:origin x="-9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FA26-4108-46F3-9000-010724D47F0D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395A4-78FD-43A8-A483-1079A26E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92"/>
          <p:cNvSpPr>
            <a:spLocks noGrp="1" noRot="1" noChangeAspect="1" noTextEdit="1"/>
          </p:cNvSpPr>
          <p:nvPr>
            <p:ph type="sldImg" idx="2"/>
          </p:nvPr>
        </p:nvSpPr>
        <p:spPr>
          <a:noFill/>
        </p:spPr>
      </p:sp>
      <p:sp>
        <p:nvSpPr>
          <p:cNvPr id="11267" name="Shape 93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6E79411-7411-49B9-A532-1CA64DAEA4A1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DFD98BF-D112-41B8-B9FF-E6EC49E3EC9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/>
          </p:nvPr>
        </p:nvSpPr>
        <p:spPr>
          <a:xfrm>
            <a:off x="827088" y="2844225"/>
            <a:ext cx="7772400" cy="584775"/>
          </a:xfrm>
        </p:spPr>
        <p:txBody>
          <a:bodyPr>
            <a:spAutoFit/>
          </a:bodyPr>
          <a:lstStyle/>
          <a:p>
            <a:pPr>
              <a:buClr>
                <a:srgbClr val="ACB4C2"/>
              </a:buClr>
              <a:defRPr/>
            </a:pPr>
            <a:r>
              <a:rPr lang="en-US" altLang="ru-RU" sz="3200" i="1" dirty="0">
                <a:solidFill>
                  <a:srgbClr val="0070C0"/>
                </a:solidFill>
                <a:ea typeface="Trebuchet MS" panose="020B0603020202020204" pitchFamily="34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 POWER OF OLAP TECHNOLOGY</a:t>
            </a:r>
            <a:endParaRPr lang="ru-RU" altLang="ru-RU" sz="3200" i="1" dirty="0" smtClean="0">
              <a:solidFill>
                <a:srgbClr val="ACB4C2"/>
              </a:solidFill>
              <a:latin typeface="+mn-lt"/>
              <a:ea typeface="Trebuchet MS" panose="020B0603020202020204" pitchFamily="34" charset="0"/>
              <a:cs typeface="Times New Roman" panose="02020603050405020304" pitchFamily="18" charset="0"/>
              <a:sym typeface="Trebuchet MS" panose="020B0603020202020204" pitchFamily="34" charset="0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1744663" y="455613"/>
            <a:ext cx="583406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25000"/>
              </a:lnSpc>
            </a:pPr>
            <a:r>
              <a:rPr lang="en-US" altLang="ru-RU" sz="2000" i="1" dirty="0">
                <a:solidFill>
                  <a:schemeClr val="tx1"/>
                </a:solidFill>
              </a:rPr>
              <a:t>National Technical University of Ukraine “Kiev Polytechnic Institute”</a:t>
            </a:r>
          </a:p>
          <a:p>
            <a:pPr algn="ctr">
              <a:lnSpc>
                <a:spcPct val="125000"/>
              </a:lnSpc>
            </a:pPr>
            <a:r>
              <a:rPr lang="en-US" altLang="ru-RU" sz="2000" i="1" dirty="0">
                <a:solidFill>
                  <a:schemeClr val="tx1"/>
                </a:solidFill>
              </a:rPr>
              <a:t>Heat and energy design faculty</a:t>
            </a:r>
          </a:p>
          <a:p>
            <a:pPr algn="ctr">
              <a:lnSpc>
                <a:spcPct val="125000"/>
              </a:lnSpc>
            </a:pPr>
            <a:r>
              <a:rPr lang="en-US" altLang="ru-RU" sz="2000" i="1" dirty="0">
                <a:solidFill>
                  <a:schemeClr val="tx1"/>
                </a:solidFill>
              </a:rPr>
              <a:t>Department of automation design of energy processes and systems (ADEPS)</a:t>
            </a:r>
            <a:r>
              <a:rPr lang="uk-UA" altLang="ru-RU" sz="2400" i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5940152" y="5365452"/>
            <a:ext cx="23558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US" altLang="ru-RU" b="1" i="1" dirty="0"/>
              <a:t>Student of 4</a:t>
            </a:r>
            <a:r>
              <a:rPr lang="en-US" altLang="ru-RU" b="1" i="1" baseline="30000" dirty="0"/>
              <a:t>th</a:t>
            </a:r>
            <a:r>
              <a:rPr lang="en-US" altLang="ru-RU" b="1" i="1" dirty="0"/>
              <a:t> department</a:t>
            </a:r>
          </a:p>
          <a:p>
            <a:r>
              <a:rPr lang="en-US" altLang="ru-RU" b="1" i="1" dirty="0"/>
              <a:t>Group Tm-21</a:t>
            </a:r>
            <a:r>
              <a:rPr lang="en-US" altLang="ru-RU" sz="1800" b="1" i="1" dirty="0"/>
              <a:t/>
            </a:r>
            <a:br>
              <a:rPr lang="en-US" altLang="ru-RU" sz="1800" b="1" i="1" dirty="0"/>
            </a:br>
            <a:r>
              <a:rPr lang="en-US" altLang="ru-RU" sz="1800" b="1" i="1" dirty="0" smtClean="0"/>
              <a:t>Valeriya </a:t>
            </a:r>
            <a:r>
              <a:rPr lang="en-US" altLang="ru-RU" sz="1800" b="1" i="1" dirty="0" err="1" smtClean="0"/>
              <a:t>Bohdan</a:t>
            </a:r>
            <a:endParaRPr lang="en-US" altLang="ru-RU" sz="1800" b="1" i="1" dirty="0"/>
          </a:p>
          <a:p>
            <a:r>
              <a:rPr lang="en-US" altLang="ru-RU" b="1" i="1" dirty="0"/>
              <a:t>Scientific Director</a:t>
            </a:r>
          </a:p>
          <a:p>
            <a:r>
              <a:rPr lang="en-US" altLang="ru-RU" b="1" i="1" dirty="0" err="1"/>
              <a:t>Karaieva</a:t>
            </a:r>
            <a:r>
              <a:rPr lang="en-US" altLang="ru-RU" b="1" i="1" dirty="0"/>
              <a:t> N.V.</a:t>
            </a:r>
            <a:endParaRPr lang="ru-RU" altLang="ru-RU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365250" y="3716338"/>
            <a:ext cx="6416675" cy="150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VІI scientific and practical seminar with international participation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defRPr/>
            </a:pPr>
            <a:r>
              <a:rPr lang="en-US" sz="1600" b="1" dirty="0">
                <a:solidFill>
                  <a:srgbClr val="0070C0"/>
                </a:solidFill>
                <a:latin typeface="+mn-lt"/>
                <a:ea typeface="Trebuchet MS" panose="020B0603020202020204" pitchFamily="34" charset="0"/>
                <a:cs typeface="Times New Roman" panose="02020603050405020304" pitchFamily="18" charset="0"/>
                <a:sym typeface="Trebuchet MS"/>
              </a:rPr>
              <a:t>“Economic security of the state and scientific and technological aspects of its provision". </a:t>
            </a:r>
            <a:endParaRPr lang="ru-RU" sz="1600" b="1" dirty="0">
              <a:solidFill>
                <a:srgbClr val="0070C0"/>
              </a:solidFill>
              <a:latin typeface="+mn-lt"/>
              <a:ea typeface="Trebuchet MS" panose="020B0603020202020204" pitchFamily="34" charset="0"/>
              <a:cs typeface="Times New Roman" panose="02020603050405020304" pitchFamily="18" charset="0"/>
              <a:sym typeface="Trebuchet MS"/>
            </a:endParaRPr>
          </a:p>
          <a:p>
            <a:pPr algn="ctr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October 21-22, 2015, Kyiv, Ukraine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8" name="Picture 2" descr="C:\Users\Valeriya\Desktop\kpi_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Valeriya\Desktop\xX5eyA9Gq9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74145"/>
            <a:ext cx="1322748" cy="166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01239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6632" y="260648"/>
            <a:ext cx="7543800" cy="914400"/>
          </a:xfrm>
        </p:spPr>
        <p:txBody>
          <a:bodyPr/>
          <a:lstStyle/>
          <a:p>
            <a:pPr algn="l"/>
            <a:r>
              <a:rPr lang="en-US" dirty="0" smtClean="0">
                <a:effectLst/>
              </a:rPr>
              <a:t>What is OLAP?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1800200"/>
          </a:xfrm>
        </p:spPr>
        <p:txBody>
          <a:bodyPr>
            <a:normAutofit/>
          </a:bodyPr>
          <a:lstStyle/>
          <a:p>
            <a:r>
              <a:rPr lang="en-US" dirty="0"/>
              <a:t>OLAP </a:t>
            </a:r>
            <a:r>
              <a:rPr lang="en-US" dirty="0" smtClean="0"/>
              <a:t>(Online </a:t>
            </a:r>
            <a:r>
              <a:rPr lang="en-US" dirty="0"/>
              <a:t>Analytical </a:t>
            </a:r>
            <a:r>
              <a:rPr lang="en-US" dirty="0" smtClean="0"/>
              <a:t>Processing) is </a:t>
            </a:r>
            <a:r>
              <a:rPr lang="en-US" dirty="0"/>
              <a:t>a category of software tools that provides analysis of data stored in a database. OLAP tools enable users to analyze different dimensions of multidimensional data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496" y="603406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" name="AutoShape 2" descr="http://www.lukeshannon.com/images/jrs-olap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Valeriya\Desktop\jrs-ol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429000"/>
            <a:ext cx="23622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1"/>
          <p:cNvSpPr txBox="1">
            <a:spLocks/>
          </p:cNvSpPr>
          <p:nvPr/>
        </p:nvSpPr>
        <p:spPr>
          <a:xfrm>
            <a:off x="251520" y="3501008"/>
            <a:ext cx="6336704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dirty="0"/>
              <a:t>OLAP is a powerful technology for data discovery, including capabilities for limitless report viewing, complex analytical calculations, and predictive “what if” scenario (budget, forecast) planning.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53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020" y="2276872"/>
            <a:ext cx="8568952" cy="375719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Business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Performance Management,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Planning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Budgeting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Forecasting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Financial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Reporting,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Simulation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Models,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Knowledge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Discovery, 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Warehouse Reporting.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96" y="603406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37518"/>
            <a:ext cx="8424936" cy="923330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OLAP enables end-users to perform ad hoc analysis of data in multiple dimensions, thereby providing the insight and understanding they need for better decision making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the foundation for many kinds of applications for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251520" y="116632"/>
            <a:ext cx="95040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How is OLAP Technology Used?</a:t>
            </a:r>
            <a:endParaRPr lang="ru-RU" sz="44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093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35696" y="-99392"/>
            <a:ext cx="6352936" cy="9144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base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Main types 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of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OLAP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388710"/>
              </p:ext>
            </p:extLst>
          </p:nvPr>
        </p:nvGraphicFramePr>
        <p:xfrm>
          <a:off x="446856" y="1175608"/>
          <a:ext cx="8229600" cy="4485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 of type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Advantages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Disadvantages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rgbClr val="FF6600"/>
                          </a:solidFill>
                        </a:rPr>
                        <a:t>MOLAP</a:t>
                      </a:r>
                      <a:r>
                        <a:rPr lang="it-IT" dirty="0" smtClean="0">
                          <a:solidFill>
                            <a:srgbClr val="FF6600"/>
                          </a:solidFill>
                        </a:rPr>
                        <a:t> </a:t>
                      </a:r>
                      <a:r>
                        <a:rPr lang="it-IT" dirty="0" smtClean="0"/>
                        <a:t>(multi-dimensional online analytical processing)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Fast query performance </a:t>
                      </a:r>
                    </a:p>
                    <a:p>
                      <a:r>
                        <a:rPr lang="en-US" dirty="0" smtClean="0"/>
                        <a:t>Smaller on-disk size of data</a:t>
                      </a:r>
                    </a:p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Automated computation of higher level aggregates of the data.</a:t>
                      </a:r>
                    </a:p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It is very compact for low dimension data sets.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Limited amount of data</a:t>
                      </a:r>
                      <a:endParaRPr lang="en-US" dirty="0" smtClean="0"/>
                    </a:p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Some MOLAP methodologies introduce data redundancy.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</a:rPr>
                        <a:t>ROLAP</a:t>
                      </a:r>
                      <a:r>
                        <a:rPr lang="en-US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US" dirty="0" smtClean="0"/>
                        <a:t>(relational </a:t>
                      </a:r>
                      <a:r>
                        <a:rPr lang="en-US" sz="1800" kern="1200" dirty="0" smtClean="0">
                          <a:effectLst/>
                        </a:rPr>
                        <a:t>online analytical processing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Unlimited input data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Processing step (data load) is quite lengthy.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rgbClr val="FF6600"/>
                          </a:solidFill>
                          <a:effectLst/>
                        </a:rPr>
                        <a:t>HOLAP</a:t>
                      </a:r>
                      <a:r>
                        <a:rPr lang="en-US" sz="1800" kern="1200" dirty="0" smtClean="0">
                          <a:effectLst/>
                        </a:rPr>
                        <a:t> (hybrid online analytical processing)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allowing to use trade off of the advantages of MOLAP and ROLAP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Symbol"/>
                        </a:rPr>
                        <a:t></a:t>
                      </a:r>
                      <a:r>
                        <a:rPr lang="en-US" dirty="0" smtClean="0"/>
                        <a:t>HOLAP  evince the </a:t>
                      </a:r>
                      <a:r>
                        <a:rPr lang="en-US" dirty="0" err="1" smtClean="0"/>
                        <a:t>the</a:t>
                      </a:r>
                      <a:r>
                        <a:rPr lang="en-US" dirty="0" smtClean="0"/>
                        <a:t> weaknesses of MOLAP, ROLAP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496" y="603406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79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aleriya\Desktop\Plan-Orac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95" y="972843"/>
            <a:ext cx="7964363" cy="5480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80528" y="625008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4220" y="-57001"/>
            <a:ext cx="85844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8000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Example </a:t>
            </a:r>
            <a:r>
              <a:rPr lang="en-US" sz="5400" b="1" dirty="0" smtClean="0">
                <a:ln w="18000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 OLAP </a:t>
            </a:r>
            <a:r>
              <a:rPr lang="en-US" sz="5400" b="1" dirty="0">
                <a:ln w="18000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features</a:t>
            </a:r>
            <a:endParaRPr lang="ru-RU" sz="5400" b="1" dirty="0">
              <a:ln w="18000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  <a:miter lim="800000"/>
              </a:ln>
              <a:solidFill>
                <a:srgbClr val="8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177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6632" y="44624"/>
            <a:ext cx="7543800" cy="914400"/>
          </a:xfrm>
        </p:spPr>
        <p:txBody>
          <a:bodyPr/>
          <a:lstStyle/>
          <a:p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OLAP cube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4176464" cy="408964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A cube can be considered a multi-dimensional generalization of a two- or three-dimensional spreadsheet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OLAP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consists of three basic analytical operations: consolidation (roll-up), drill-down, and slicing and dicing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96" y="603406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026" name="Picture 2" descr="C:\Users\Valeriya\Desktop\example-cub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733" y="1556792"/>
            <a:ext cx="4029075" cy="414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3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n-US" dirty="0"/>
              <a:t>OLAP slicing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496" y="603406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9675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Slice is the act of picking a rectangular subset of a cube by choosing a single value for one of its dimensions, creating a new cube with one fewer dimension.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3075" name="Picture 3" descr="C:\Users\Valeriya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348880"/>
            <a:ext cx="5728394" cy="355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7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US" dirty="0"/>
              <a:t>OLAP </a:t>
            </a:r>
            <a:r>
              <a:rPr lang="en-US" dirty="0"/>
              <a:t>functionalities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Pivot allows an analyst to rotate the cube in space to see its various faces. For example, cities could be arranged vertically and products horizontally while viewing data for a particular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quarter</a:t>
            </a:r>
          </a:p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Drill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Down/Up allows the user to navigate among levels of data ranging from the most summarized (up) to the most detailed (down).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2" descr="C:\Users\Valeriya\Desktop\SSAS_Basic_Im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" y="3216423"/>
            <a:ext cx="8356600" cy="323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13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your attention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06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VІI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scientific and practical seminar with international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participation"Economic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Bookman Old Style" pitchFamily="18" charset="0"/>
              </a:rPr>
              <a:t>security of the state and scientific and technological aspects of its provision".</a:t>
            </a:r>
          </a:p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4" name="Picture 2" descr="C:\Users\Valeriya\Desktop\kpi_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302" y="2852936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242</TotalTime>
  <Words>581</Words>
  <Application>Microsoft Office PowerPoint</Application>
  <PresentationFormat>Экран (4:3)</PresentationFormat>
  <Paragraphs>59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Исполнительная</vt:lpstr>
      <vt:lpstr>Перспектива</vt:lpstr>
      <vt:lpstr>A POWER OF OLAP TECHNOLOGY</vt:lpstr>
      <vt:lpstr>What is OLAP?</vt:lpstr>
      <vt:lpstr>Презентация PowerPoint</vt:lpstr>
      <vt:lpstr>Main types of OLAP</vt:lpstr>
      <vt:lpstr>Презентация PowerPoint</vt:lpstr>
      <vt:lpstr>OLAP cube</vt:lpstr>
      <vt:lpstr>OLAP slicing</vt:lpstr>
      <vt:lpstr>OLAP functionalities</vt:lpstr>
      <vt:lpstr>Thanks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3D PRINTING?</dc:title>
  <dc:creator>Valeriya</dc:creator>
  <cp:lastModifiedBy>Valeriya</cp:lastModifiedBy>
  <cp:revision>24</cp:revision>
  <dcterms:created xsi:type="dcterms:W3CDTF">2015-06-03T21:46:14Z</dcterms:created>
  <dcterms:modified xsi:type="dcterms:W3CDTF">2015-10-15T08:40:11Z</dcterms:modified>
</cp:coreProperties>
</file>