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9"/>
  </p:notesMasterIdLst>
  <p:sldIdLst>
    <p:sldId id="256" r:id="rId2"/>
    <p:sldId id="257" r:id="rId3"/>
    <p:sldId id="258" r:id="rId4"/>
    <p:sldId id="259" r:id="rId5"/>
    <p:sldId id="260" r:id="rId6"/>
    <p:sldId id="262" r:id="rId7"/>
    <p:sldId id="261"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C166"/>
    <a:srgbClr val="D24710"/>
    <a:srgbClr val="F1D7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222" y="3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EC84DF-BDCE-43F6-B406-12838E81FBE8}" type="datetimeFigureOut">
              <a:rPr lang="ru-RU" smtClean="0"/>
              <a:t>19.10.2015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43B561-7304-47AA-8064-96A2B7C5F639}" type="slidenum">
              <a:rPr lang="ru-RU" smtClean="0"/>
              <a:t>‹#›</a:t>
            </a:fld>
            <a:endParaRPr lang="ru-RU"/>
          </a:p>
        </p:txBody>
      </p:sp>
    </p:spTree>
    <p:extLst>
      <p:ext uri="{BB962C8B-B14F-4D97-AF65-F5344CB8AC3E}">
        <p14:creationId xmlns:p14="http://schemas.microsoft.com/office/powerpoint/2010/main" val="1521733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6643B561-7304-47AA-8064-96A2B7C5F639}" type="slidenum">
              <a:rPr lang="ru-RU" smtClean="0"/>
              <a:t>2</a:t>
            </a:fld>
            <a:endParaRPr lang="ru-RU"/>
          </a:p>
        </p:txBody>
      </p:sp>
    </p:spTree>
    <p:extLst>
      <p:ext uri="{BB962C8B-B14F-4D97-AF65-F5344CB8AC3E}">
        <p14:creationId xmlns:p14="http://schemas.microsoft.com/office/powerpoint/2010/main" val="31596797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EC85CA6D-05F2-479B-BCE4-A723E5BE0F12}" type="datetime1">
              <a:rPr lang="ru-RU" smtClean="0"/>
              <a:t>19.10.2015</a:t>
            </a:fld>
            <a:endParaRPr lang="ru-RU"/>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6" name="Slide Number Placeholder 5"/>
          <p:cNvSpPr>
            <a:spLocks noGrp="1"/>
          </p:cNvSpPr>
          <p:nvPr>
            <p:ph type="sldNum" sz="quarter" idx="12"/>
          </p:nvPr>
        </p:nvSpPr>
        <p:spPr/>
        <p:txBody>
          <a:bodyPr/>
          <a:lstStyle/>
          <a:p>
            <a:fld id="{F84CEBFB-8030-40BF-A02D-E747DF02075A}" type="slidenum">
              <a:rPr lang="ru-RU" smtClean="0"/>
              <a:t>‹#›</a:t>
            </a:fld>
            <a:endParaRPr lang="ru-RU"/>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3D54283-497A-4232-ADC1-9E3613DFD736}" type="datetime1">
              <a:rPr lang="ru-RU" smtClean="0"/>
              <a:t>19.10.2015</a:t>
            </a:fld>
            <a:endParaRPr lang="ru-RU"/>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6" name="Slide Number Placeholder 5"/>
          <p:cNvSpPr>
            <a:spLocks noGrp="1"/>
          </p:cNvSpPr>
          <p:nvPr>
            <p:ph type="sldNum" sz="quarter" idx="12"/>
          </p:nvPr>
        </p:nvSpPr>
        <p:spPr/>
        <p:txBody>
          <a:bodyPr/>
          <a:lstStyle/>
          <a:p>
            <a:fld id="{F84CEBFB-8030-40BF-A02D-E747DF02075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87A6F95-D908-482D-8E65-2E769887DB69}" type="datetime1">
              <a:rPr lang="ru-RU" smtClean="0"/>
              <a:t>19.10.2015</a:t>
            </a:fld>
            <a:endParaRPr lang="ru-RU"/>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6" name="Slide Number Placeholder 5"/>
          <p:cNvSpPr>
            <a:spLocks noGrp="1"/>
          </p:cNvSpPr>
          <p:nvPr>
            <p:ph type="sldNum" sz="quarter" idx="12"/>
          </p:nvPr>
        </p:nvSpPr>
        <p:spPr/>
        <p:txBody>
          <a:bodyPr/>
          <a:lstStyle/>
          <a:p>
            <a:fld id="{F84CEBFB-8030-40BF-A02D-E747DF02075A}"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4" name="Date Placeholder 3"/>
          <p:cNvSpPr>
            <a:spLocks noGrp="1"/>
          </p:cNvSpPr>
          <p:nvPr>
            <p:ph type="dt" sz="half" idx="10"/>
          </p:nvPr>
        </p:nvSpPr>
        <p:spPr/>
        <p:txBody>
          <a:bodyPr/>
          <a:lstStyle/>
          <a:p>
            <a:fld id="{940BBF0E-9ADE-4C9A-A1A6-377ED4A131C6}" type="datetime1">
              <a:rPr lang="ru-RU" smtClean="0"/>
              <a:t>19.10.2015</a:t>
            </a:fld>
            <a:endParaRPr lang="ru-RU"/>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6" name="Slide Number Placeholder 5"/>
          <p:cNvSpPr>
            <a:spLocks noGrp="1"/>
          </p:cNvSpPr>
          <p:nvPr>
            <p:ph type="sldNum" sz="quarter" idx="12"/>
          </p:nvPr>
        </p:nvSpPr>
        <p:spPr/>
        <p:txBody>
          <a:bodyPr/>
          <a:lstStyle/>
          <a:p>
            <a:fld id="{F84CEBFB-8030-40BF-A02D-E747DF02075A}" type="slidenum">
              <a:rPr lang="ru-RU" smtClean="0"/>
              <a:t>‹#›</a:t>
            </a:fld>
            <a:endParaRPr lang="ru-RU"/>
          </a:p>
        </p:txBody>
      </p:sp>
      <p:sp>
        <p:nvSpPr>
          <p:cNvPr id="8" name="Content Placeholder 7"/>
          <p:cNvSpPr>
            <a:spLocks noGrp="1"/>
          </p:cNvSpPr>
          <p:nvPr>
            <p:ph sz="quarter" idx="13"/>
          </p:nvPr>
        </p:nvSpPr>
        <p:spPr>
          <a:xfrm>
            <a:off x="609600" y="1600200"/>
            <a:ext cx="79248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01E3E38-B1CF-44C7-B457-BB9F6FAAB292}" type="datetime1">
              <a:rPr lang="ru-RU" smtClean="0"/>
              <a:t>19.10.2015</a:t>
            </a:fld>
            <a:endParaRPr lang="ru-RU"/>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6" name="Slide Number Placeholder 5"/>
          <p:cNvSpPr>
            <a:spLocks noGrp="1"/>
          </p:cNvSpPr>
          <p:nvPr>
            <p:ph type="sldNum" sz="quarter" idx="12"/>
          </p:nvPr>
        </p:nvSpPr>
        <p:spPr/>
        <p:txBody>
          <a:bodyPr/>
          <a:lstStyle/>
          <a:p>
            <a:fld id="{F84CEBFB-8030-40BF-A02D-E747DF02075A}"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5" name="Date Placeholder 4"/>
          <p:cNvSpPr>
            <a:spLocks noGrp="1"/>
          </p:cNvSpPr>
          <p:nvPr>
            <p:ph type="dt" sz="half" idx="10"/>
          </p:nvPr>
        </p:nvSpPr>
        <p:spPr/>
        <p:txBody>
          <a:bodyPr/>
          <a:lstStyle/>
          <a:p>
            <a:fld id="{D5978516-9F3F-4F44-A525-F0FF6B9371EF}" type="datetime1">
              <a:rPr lang="ru-RU" smtClean="0"/>
              <a:t>19.10.2015</a:t>
            </a:fld>
            <a:endParaRPr lang="ru-RU"/>
          </a:p>
        </p:txBody>
      </p:sp>
      <p:sp>
        <p:nvSpPr>
          <p:cNvPr id="6" name="Footer Placeholder 5"/>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7" name="Slide Number Placeholder 6"/>
          <p:cNvSpPr>
            <a:spLocks noGrp="1"/>
          </p:cNvSpPr>
          <p:nvPr>
            <p:ph type="sldNum" sz="quarter" idx="12"/>
          </p:nvPr>
        </p:nvSpPr>
        <p:spPr/>
        <p:txBody>
          <a:bodyPr/>
          <a:lstStyle/>
          <a:p>
            <a:fld id="{F84CEBFB-8030-40BF-A02D-E747DF02075A}"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C419D816-2E05-42C5-9785-8E9F51A739D9}" type="datetime1">
              <a:rPr lang="ru-RU" smtClean="0"/>
              <a:t>19.10.2015</a:t>
            </a:fld>
            <a:endParaRPr lang="ru-RU"/>
          </a:p>
        </p:txBody>
      </p:sp>
      <p:sp>
        <p:nvSpPr>
          <p:cNvPr id="8" name="Footer Placeholder 7"/>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9" name="Slide Number Placeholder 8"/>
          <p:cNvSpPr>
            <a:spLocks noGrp="1"/>
          </p:cNvSpPr>
          <p:nvPr>
            <p:ph type="sldNum" sz="quarter" idx="12"/>
          </p:nvPr>
        </p:nvSpPr>
        <p:spPr/>
        <p:txBody>
          <a:bodyPr/>
          <a:lstStyle/>
          <a:p>
            <a:fld id="{F84CEBFB-8030-40BF-A02D-E747DF02075A}"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0E5B625-3D50-45C9-8299-AFFA0C483646}" type="datetime1">
              <a:rPr lang="ru-RU" smtClean="0"/>
              <a:t>19.10.2015</a:t>
            </a:fld>
            <a:endParaRPr lang="ru-RU"/>
          </a:p>
        </p:txBody>
      </p:sp>
      <p:sp>
        <p:nvSpPr>
          <p:cNvPr id="4" name="Footer Placeholder 3"/>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5" name="Slide Number Placeholder 4"/>
          <p:cNvSpPr>
            <a:spLocks noGrp="1"/>
          </p:cNvSpPr>
          <p:nvPr>
            <p:ph type="sldNum" sz="quarter" idx="12"/>
          </p:nvPr>
        </p:nvSpPr>
        <p:spPr/>
        <p:txBody>
          <a:bodyPr/>
          <a:lstStyle/>
          <a:p>
            <a:fld id="{F84CEBFB-8030-40BF-A02D-E747DF02075A}"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95B27-C335-4FE1-9C53-D8C862E2DFEA}" type="datetime1">
              <a:rPr lang="ru-RU" smtClean="0"/>
              <a:t>19.10.2015</a:t>
            </a:fld>
            <a:endParaRPr lang="ru-RU"/>
          </a:p>
        </p:txBody>
      </p:sp>
      <p:sp>
        <p:nvSpPr>
          <p:cNvPr id="3" name="Footer Placeholder 2"/>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4" name="Slide Number Placeholder 3"/>
          <p:cNvSpPr>
            <a:spLocks noGrp="1"/>
          </p:cNvSpPr>
          <p:nvPr>
            <p:ph type="sldNum" sz="quarter" idx="12"/>
          </p:nvPr>
        </p:nvSpPr>
        <p:spPr/>
        <p:txBody>
          <a:bodyPr/>
          <a:lstStyle/>
          <a:p>
            <a:fld id="{F84CEBFB-8030-40BF-A02D-E747DF02075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B416EFC-0844-4462-B923-E51BF976469D}" type="datetime1">
              <a:rPr lang="ru-RU" smtClean="0"/>
              <a:t>19.10.2015</a:t>
            </a:fld>
            <a:endParaRPr lang="ru-RU"/>
          </a:p>
        </p:txBody>
      </p:sp>
      <p:sp>
        <p:nvSpPr>
          <p:cNvPr id="6" name="Footer Placeholder 5"/>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7" name="Slide Number Placeholder 6"/>
          <p:cNvSpPr>
            <a:spLocks noGrp="1"/>
          </p:cNvSpPr>
          <p:nvPr>
            <p:ph type="sldNum" sz="quarter" idx="12"/>
          </p:nvPr>
        </p:nvSpPr>
        <p:spPr/>
        <p:txBody>
          <a:bodyPr/>
          <a:lstStyle/>
          <a:p>
            <a:fld id="{F84CEBFB-8030-40BF-A02D-E747DF02075A}"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E2BE87D-0534-4380-8BD7-678C30F448AF}" type="datetime1">
              <a:rPr lang="ru-RU" smtClean="0"/>
              <a:t>19.10.2015</a:t>
            </a:fld>
            <a:endParaRPr lang="ru-RU"/>
          </a:p>
        </p:txBody>
      </p:sp>
      <p:sp>
        <p:nvSpPr>
          <p:cNvPr id="6" name="Footer Placeholder 5"/>
          <p:cNvSpPr>
            <a:spLocks noGrp="1"/>
          </p:cNvSpPr>
          <p:nvPr>
            <p:ph type="ftr" sz="quarter" idx="11"/>
          </p:nvPr>
        </p:nvSpPr>
        <p:spPr/>
        <p:txBody>
          <a:bodyPr/>
          <a:lstStyle/>
          <a:p>
            <a:r>
              <a:rPr lang="en-US" smtClean="0"/>
              <a:t>VІI scientific and practical seminar with international participation</a:t>
            </a:r>
            <a:endParaRPr lang="ru-RU"/>
          </a:p>
        </p:txBody>
      </p:sp>
      <p:sp>
        <p:nvSpPr>
          <p:cNvPr id="7" name="Slide Number Placeholder 6"/>
          <p:cNvSpPr>
            <a:spLocks noGrp="1"/>
          </p:cNvSpPr>
          <p:nvPr>
            <p:ph type="sldNum" sz="quarter" idx="12"/>
          </p:nvPr>
        </p:nvSpPr>
        <p:spPr/>
        <p:txBody>
          <a:bodyPr/>
          <a:lstStyle/>
          <a:p>
            <a:fld id="{F84CEBFB-8030-40BF-A02D-E747DF02075A}"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466C8B09-2566-422F-B102-4602A13C07EE}" type="datetime1">
              <a:rPr lang="ru-RU" smtClean="0"/>
              <a:t>19.10.2015</a:t>
            </a:fld>
            <a:endParaRPr lang="ru-RU"/>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r>
              <a:rPr lang="en-US" smtClean="0"/>
              <a:t>VІI scientific and practical seminar with international participation</a:t>
            </a:r>
            <a:endParaRPr lang="ru-RU"/>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F84CEBFB-8030-40BF-A02D-E747DF02075A}"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hape 90"/>
          <p:cNvSpPr txBox="1">
            <a:spLocks noGrp="1"/>
          </p:cNvSpPr>
          <p:nvPr/>
        </p:nvSpPr>
        <p:spPr>
          <a:xfrm>
            <a:off x="451082" y="2564904"/>
            <a:ext cx="8496944" cy="954107"/>
          </a:xfrm>
          <a:prstGeom prst="rect">
            <a:avLst/>
          </a:prstGeom>
        </p:spPr>
        <p:txBody>
          <a:bodyPr vert="horz" wrap="square" lIns="91440" tIns="45720" rIns="91440" bIns="45720" rtlCol="0" anchor="b">
            <a:spAutoFit/>
            <a:scene3d>
              <a:camera prst="orthographicFront"/>
              <a:lightRig rig="threePt" dir="t"/>
            </a:scene3d>
            <a:sp3d extrusionH="57150">
              <a:bevelT w="38100" h="38100" prst="angle"/>
            </a:sp3d>
          </a:bodyPr>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a:buClr>
                <a:srgbClr val="ACB4C2"/>
              </a:buClr>
              <a:defRPr/>
            </a:pPr>
            <a:r>
              <a:rPr lang="en-US" sz="2800" b="1" dirty="0">
                <a:effectLst>
                  <a:innerShdw blurRad="63500" dist="50800">
                    <a:prstClr val="black">
                      <a:alpha val="50000"/>
                    </a:prstClr>
                  </a:innerShdw>
                </a:effectLst>
              </a:rPr>
              <a:t>MODELS AND METHODS OF REPRESENTATION TEXT DOCUMENTS IN THE INFORMATION RETRIEVAL </a:t>
            </a:r>
            <a:r>
              <a:rPr lang="en-US" sz="2800" b="1" dirty="0" smtClean="0">
                <a:effectLst>
                  <a:innerShdw blurRad="63500" dist="50800">
                    <a:prstClr val="black">
                      <a:alpha val="50000"/>
                    </a:prstClr>
                  </a:innerShdw>
                </a:effectLst>
              </a:rPr>
              <a:t>SYSTEMS</a:t>
            </a:r>
            <a:endParaRPr lang="ru-RU" altLang="ru-RU" sz="2800" i="1" dirty="0" smtClean="0">
              <a:solidFill>
                <a:srgbClr val="ACB4C2"/>
              </a:solidFill>
              <a:effectLst>
                <a:innerShdw blurRad="63500" dist="50800">
                  <a:prstClr val="black">
                    <a:alpha val="50000"/>
                  </a:prstClr>
                </a:innerShdw>
              </a:effectLst>
              <a:ea typeface="Trebuchet MS" panose="020B0603020202020204" pitchFamily="34" charset="0"/>
              <a:cs typeface="Times New Roman" panose="02020603050405020304" pitchFamily="18" charset="0"/>
              <a:sym typeface="Trebuchet MS" panose="020B0603020202020204" pitchFamily="34" charset="0"/>
            </a:endParaRPr>
          </a:p>
        </p:txBody>
      </p:sp>
      <p:sp>
        <p:nvSpPr>
          <p:cNvPr id="11" name="Rectangle 4"/>
          <p:cNvSpPr>
            <a:spLocks noChangeArrowheads="1"/>
          </p:cNvSpPr>
          <p:nvPr/>
        </p:nvSpPr>
        <p:spPr bwMode="auto">
          <a:xfrm>
            <a:off x="1835696" y="188640"/>
            <a:ext cx="5976664"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ru-RU" b="1" i="1" dirty="0">
                <a:solidFill>
                  <a:schemeClr val="tx1"/>
                </a:solidFill>
              </a:rPr>
              <a:t>National Technical University of Ukraine “Kiev Polytechnic Institute”</a:t>
            </a:r>
          </a:p>
          <a:p>
            <a:pPr algn="ctr"/>
            <a:r>
              <a:rPr lang="en-US" altLang="ru-RU" b="1" i="1" dirty="0">
                <a:solidFill>
                  <a:schemeClr val="tx1"/>
                </a:solidFill>
              </a:rPr>
              <a:t>Heat and energy design faculty</a:t>
            </a:r>
          </a:p>
          <a:p>
            <a:pPr algn="ctr"/>
            <a:r>
              <a:rPr lang="en-US" altLang="ru-RU" b="1" i="1" dirty="0">
                <a:solidFill>
                  <a:schemeClr val="tx1"/>
                </a:solidFill>
              </a:rPr>
              <a:t>Department of automation design of energy processes and systems </a:t>
            </a:r>
            <a:r>
              <a:rPr lang="en-US" altLang="ru-RU" b="1" i="1" dirty="0" smtClean="0">
                <a:solidFill>
                  <a:schemeClr val="tx1"/>
                </a:solidFill>
              </a:rPr>
              <a:t> (ADEPS</a:t>
            </a:r>
            <a:r>
              <a:rPr lang="en-US" altLang="ru-RU" b="1" i="1" dirty="0">
                <a:solidFill>
                  <a:schemeClr val="tx1"/>
                </a:solidFill>
              </a:rPr>
              <a:t>)</a:t>
            </a:r>
            <a:r>
              <a:rPr lang="uk-UA" altLang="ru-RU" sz="2000" b="1" i="1" dirty="0">
                <a:solidFill>
                  <a:schemeClr val="tx1"/>
                </a:solidFill>
              </a:rPr>
              <a:t> </a:t>
            </a:r>
          </a:p>
        </p:txBody>
      </p:sp>
      <p:sp>
        <p:nvSpPr>
          <p:cNvPr id="12" name="TextBox 4"/>
          <p:cNvSpPr txBox="1">
            <a:spLocks noChangeArrowheads="1"/>
          </p:cNvSpPr>
          <p:nvPr/>
        </p:nvSpPr>
        <p:spPr bwMode="auto">
          <a:xfrm>
            <a:off x="6760038" y="5571817"/>
            <a:ext cx="22044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ru-RU" sz="1400" i="1" dirty="0">
                <a:latin typeface="Arial" panose="020B0604020202020204" pitchFamily="34" charset="0"/>
                <a:cs typeface="Arial" panose="020B0604020202020204" pitchFamily="34" charset="0"/>
              </a:rPr>
              <a:t>Student of </a:t>
            </a:r>
            <a:r>
              <a:rPr lang="en-US" altLang="ru-RU" sz="1400" i="1" dirty="0" smtClean="0">
                <a:latin typeface="Arial" panose="020B0604020202020204" pitchFamily="34" charset="0"/>
                <a:cs typeface="Arial" panose="020B0604020202020204" pitchFamily="34" charset="0"/>
              </a:rPr>
              <a:t>6</a:t>
            </a:r>
            <a:r>
              <a:rPr lang="en-US" altLang="ru-RU" sz="1400" i="1" baseline="30000" dirty="0" smtClean="0">
                <a:latin typeface="Arial" panose="020B0604020202020204" pitchFamily="34" charset="0"/>
                <a:cs typeface="Arial" panose="020B0604020202020204" pitchFamily="34" charset="0"/>
              </a:rPr>
              <a:t>th</a:t>
            </a:r>
            <a:r>
              <a:rPr lang="en-US" altLang="ru-RU" sz="1400" i="1" dirty="0" smtClean="0">
                <a:latin typeface="Arial" panose="020B0604020202020204" pitchFamily="34" charset="0"/>
                <a:cs typeface="Arial" panose="020B0604020202020204" pitchFamily="34" charset="0"/>
              </a:rPr>
              <a:t> </a:t>
            </a:r>
            <a:r>
              <a:rPr lang="en-US" altLang="ru-RU" sz="1400" i="1" dirty="0">
                <a:latin typeface="Arial" panose="020B0604020202020204" pitchFamily="34" charset="0"/>
                <a:cs typeface="Arial" panose="020B0604020202020204" pitchFamily="34" charset="0"/>
              </a:rPr>
              <a:t>department</a:t>
            </a:r>
          </a:p>
          <a:p>
            <a:r>
              <a:rPr lang="en-US" altLang="ru-RU" sz="1400" i="1" dirty="0">
                <a:latin typeface="Arial" panose="020B0604020202020204" pitchFamily="34" charset="0"/>
                <a:cs typeface="Arial" panose="020B0604020202020204" pitchFamily="34" charset="0"/>
              </a:rPr>
              <a:t>Group </a:t>
            </a:r>
            <a:r>
              <a:rPr lang="en-US" altLang="ru-RU" sz="1400" i="1" dirty="0" smtClean="0">
                <a:latin typeface="Arial" panose="020B0604020202020204" pitchFamily="34" charset="0"/>
                <a:cs typeface="Arial" panose="020B0604020202020204" pitchFamily="34" charset="0"/>
              </a:rPr>
              <a:t>TI-41m</a:t>
            </a:r>
            <a:r>
              <a:rPr lang="en-US" altLang="ru-RU" sz="1400" i="1" dirty="0">
                <a:latin typeface="Arial" panose="020B0604020202020204" pitchFamily="34" charset="0"/>
                <a:cs typeface="Arial" panose="020B0604020202020204" pitchFamily="34" charset="0"/>
              </a:rPr>
              <a:t/>
            </a:r>
            <a:br>
              <a:rPr lang="en-US" altLang="ru-RU" sz="1400" i="1" dirty="0">
                <a:latin typeface="Arial" panose="020B0604020202020204" pitchFamily="34" charset="0"/>
                <a:cs typeface="Arial" panose="020B0604020202020204" pitchFamily="34" charset="0"/>
              </a:rPr>
            </a:br>
            <a:r>
              <a:rPr lang="en-US" altLang="ru-RU" sz="1400" i="1" dirty="0" err="1" smtClean="0">
                <a:latin typeface="Arial" panose="020B0604020202020204" pitchFamily="34" charset="0"/>
                <a:cs typeface="Arial" panose="020B0604020202020204" pitchFamily="34" charset="0"/>
              </a:rPr>
              <a:t>Nataliia</a:t>
            </a:r>
            <a:r>
              <a:rPr lang="en-US" altLang="ru-RU" sz="1400" i="1" dirty="0" smtClean="0">
                <a:latin typeface="Arial" panose="020B0604020202020204" pitchFamily="34" charset="0"/>
                <a:cs typeface="Arial" panose="020B0604020202020204" pitchFamily="34" charset="0"/>
              </a:rPr>
              <a:t> </a:t>
            </a:r>
            <a:r>
              <a:rPr lang="en-US" altLang="ru-RU" sz="1400" i="1" dirty="0" err="1" smtClean="0">
                <a:latin typeface="Arial" panose="020B0604020202020204" pitchFamily="34" charset="0"/>
                <a:cs typeface="Arial" panose="020B0604020202020204" pitchFamily="34" charset="0"/>
              </a:rPr>
              <a:t>Pliiashko</a:t>
            </a:r>
            <a:r>
              <a:rPr lang="en-US" altLang="ru-RU" sz="1400" i="1" dirty="0" smtClean="0">
                <a:latin typeface="Arial" panose="020B0604020202020204" pitchFamily="34" charset="0"/>
                <a:cs typeface="Arial" panose="020B0604020202020204" pitchFamily="34" charset="0"/>
              </a:rPr>
              <a:t> </a:t>
            </a:r>
          </a:p>
          <a:p>
            <a:endParaRPr lang="ru-RU" altLang="ru-RU" sz="1400" i="1" dirty="0">
              <a:latin typeface="Arial" panose="020B0604020202020204" pitchFamily="34" charset="0"/>
              <a:cs typeface="Arial" panose="020B0604020202020204" pitchFamily="34" charset="0"/>
            </a:endParaRPr>
          </a:p>
        </p:txBody>
      </p:sp>
      <p:sp>
        <p:nvSpPr>
          <p:cNvPr id="13" name="TextBox 1"/>
          <p:cNvSpPr txBox="1"/>
          <p:nvPr/>
        </p:nvSpPr>
        <p:spPr>
          <a:xfrm>
            <a:off x="1467693" y="3985010"/>
            <a:ext cx="6416675" cy="1323439"/>
          </a:xfrm>
          <a:prstGeom prst="rect">
            <a:avLst/>
          </a:prstGeom>
          <a:noFill/>
        </p:spPr>
        <p:txBody>
          <a:bodyPr>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1600" b="1" dirty="0">
                <a:latin typeface="Arial" panose="020B0604020202020204" pitchFamily="34" charset="0"/>
                <a:cs typeface="Arial" panose="020B0604020202020204" pitchFamily="34" charset="0"/>
                <a:sym typeface="Arial" panose="020B0604020202020204" pitchFamily="34" charset="0"/>
              </a:rPr>
              <a:t>VІI scientific and practical seminar with international participation</a:t>
            </a:r>
            <a:endParaRPr lang="ru-RU" sz="1600" dirty="0">
              <a:latin typeface="Arial" panose="020B0604020202020204" pitchFamily="34" charset="0"/>
              <a:cs typeface="Arial" panose="020B0604020202020204" pitchFamily="34" charset="0"/>
              <a:sym typeface="Arial" panose="020B0604020202020204" pitchFamily="34" charset="0"/>
            </a:endParaRPr>
          </a:p>
          <a:p>
            <a:pPr algn="ctr">
              <a:defRPr/>
            </a:pPr>
            <a:r>
              <a:rPr lang="en-US" sz="1600" b="1" dirty="0">
                <a:solidFill>
                  <a:srgbClr val="D24710"/>
                </a:solidFill>
                <a:latin typeface="+mn-lt"/>
                <a:ea typeface="Trebuchet MS" panose="020B0603020202020204" pitchFamily="34" charset="0"/>
                <a:cs typeface="Times New Roman" panose="02020603050405020304" pitchFamily="18" charset="0"/>
                <a:sym typeface="Trebuchet MS"/>
              </a:rPr>
              <a:t>“Economic security of the state and scientific and technological aspects of its provision</a:t>
            </a:r>
            <a:r>
              <a:rPr lang="en-US" sz="1600" b="1" dirty="0" smtClean="0">
                <a:solidFill>
                  <a:srgbClr val="D24710"/>
                </a:solidFill>
                <a:latin typeface="+mn-lt"/>
                <a:ea typeface="Trebuchet MS" panose="020B0603020202020204" pitchFamily="34" charset="0"/>
                <a:cs typeface="Times New Roman" panose="02020603050405020304" pitchFamily="18" charset="0"/>
                <a:sym typeface="Trebuchet MS"/>
              </a:rPr>
              <a:t>"</a:t>
            </a:r>
            <a:endParaRPr lang="ru-RU" sz="1600" b="1" dirty="0">
              <a:solidFill>
                <a:srgbClr val="D24710"/>
              </a:solidFill>
              <a:latin typeface="+mn-lt"/>
              <a:ea typeface="Trebuchet MS" panose="020B0603020202020204" pitchFamily="34" charset="0"/>
              <a:cs typeface="Times New Roman" panose="02020603050405020304" pitchFamily="18" charset="0"/>
              <a:sym typeface="Trebuchet MS"/>
            </a:endParaRPr>
          </a:p>
          <a:p>
            <a:pPr algn="ctr">
              <a:defRPr/>
            </a:pPr>
            <a:r>
              <a:rPr lang="en-US" sz="1600" dirty="0">
                <a:latin typeface="Arial" panose="020B0604020202020204" pitchFamily="34" charset="0"/>
                <a:cs typeface="Arial" panose="020B0604020202020204" pitchFamily="34" charset="0"/>
                <a:sym typeface="Arial" panose="020B0604020202020204" pitchFamily="34" charset="0"/>
              </a:rPr>
              <a:t>October 21-22, 2015, Kyiv, </a:t>
            </a:r>
            <a:r>
              <a:rPr lang="en-US" sz="1600" dirty="0" smtClean="0">
                <a:latin typeface="Arial" panose="020B0604020202020204" pitchFamily="34" charset="0"/>
                <a:cs typeface="Arial" panose="020B0604020202020204" pitchFamily="34" charset="0"/>
                <a:sym typeface="Arial" panose="020B0604020202020204" pitchFamily="34" charset="0"/>
              </a:rPr>
              <a:t>Ukraine</a:t>
            </a:r>
            <a:endParaRPr lang="ru-RU" sz="1600" dirty="0">
              <a:latin typeface="Arial" panose="020B0604020202020204" pitchFamily="34" charset="0"/>
              <a:cs typeface="Arial" panose="020B0604020202020204" pitchFamily="34" charset="0"/>
              <a:sym typeface="Arial" panose="020B0604020202020204" pitchFamily="34" charset="0"/>
            </a:endParaRPr>
          </a:p>
        </p:txBody>
      </p:sp>
      <p:pic>
        <p:nvPicPr>
          <p:cNvPr id="14" name="Picture 2" descr="C:\Users\Valeriya\Desktop\kpi_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21" y="0"/>
            <a:ext cx="1872208" cy="187220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C:\Users\Valeriya\Desktop\xX5eyA9Gq9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0"/>
            <a:ext cx="1322748" cy="1665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21170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ижний колонтитул 3"/>
          <p:cNvSpPr>
            <a:spLocks noGrp="1"/>
          </p:cNvSpPr>
          <p:nvPr>
            <p:ph type="ftr" sz="quarter" idx="11"/>
          </p:nvPr>
        </p:nvSpPr>
        <p:spPr>
          <a:xfrm>
            <a:off x="1259632" y="6232227"/>
            <a:ext cx="6840760" cy="365125"/>
          </a:xfrm>
        </p:spPr>
        <p:txBody>
          <a:bodyPr>
            <a:noAutofit/>
          </a:bodyPr>
          <a:lstStyle/>
          <a:p>
            <a:pPr algn="ctr">
              <a:lnSpc>
                <a:spcPct val="120000"/>
              </a:lnSpc>
            </a:pPr>
            <a:r>
              <a:rPr lang="en-US" sz="900" cap="none" dirty="0" smtClean="0">
                <a:solidFill>
                  <a:srgbClr val="F4C166"/>
                </a:solidFill>
                <a:latin typeface="Lucida Bright" panose="02040602050505020304" pitchFamily="18" charset="0"/>
              </a:rPr>
              <a:t>VІI scientific and practical seminar with international participation</a:t>
            </a:r>
          </a:p>
          <a:p>
            <a:pPr algn="ctr">
              <a:lnSpc>
                <a:spcPct val="120000"/>
              </a:lnSpc>
            </a:pPr>
            <a:r>
              <a:rPr lang="en-US" sz="900" cap="none" dirty="0" smtClean="0">
                <a:solidFill>
                  <a:srgbClr val="F4C166"/>
                </a:solidFill>
                <a:latin typeface="Lucida Bright" panose="02040602050505020304" pitchFamily="18" charset="0"/>
              </a:rPr>
              <a:t>"Economic security of the state and scientific and technological aspects of its provision"</a:t>
            </a:r>
            <a:endParaRPr lang="en-US" sz="900" cap="none" dirty="0">
              <a:solidFill>
                <a:srgbClr val="F4C166"/>
              </a:solidFill>
              <a:latin typeface="Lucida Bright" panose="02040602050505020304" pitchFamily="18" charset="0"/>
            </a:endParaRPr>
          </a:p>
        </p:txBody>
      </p:sp>
      <p:sp>
        <p:nvSpPr>
          <p:cNvPr id="2" name="Прямоугольник 1"/>
          <p:cNvSpPr/>
          <p:nvPr/>
        </p:nvSpPr>
        <p:spPr>
          <a:xfrm>
            <a:off x="58585" y="188640"/>
            <a:ext cx="9026830" cy="646331"/>
          </a:xfrm>
          <a:prstGeom prst="rect">
            <a:avLst/>
          </a:prstGeom>
        </p:spPr>
        <p:txBody>
          <a:bodyPr wrap="none">
            <a:spAutoFit/>
          </a:bodyPr>
          <a:lstStyle/>
          <a:p>
            <a:r>
              <a:rPr lang="en-US" sz="36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The</a:t>
            </a:r>
            <a:r>
              <a:rPr lang="en-US" sz="32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 </a:t>
            </a:r>
            <a:r>
              <a:rPr lang="en-US" sz="36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Purpose </a:t>
            </a:r>
            <a:r>
              <a:rPr lang="en-US"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rPr>
              <a:t>of </a:t>
            </a:r>
            <a:r>
              <a:rPr lang="en-US" sz="36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Information Retrieval (IR)</a:t>
            </a:r>
            <a:endParaRPr lang="ru-RU"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endParaRPr>
          </a:p>
        </p:txBody>
      </p:sp>
      <p:sp>
        <p:nvSpPr>
          <p:cNvPr id="3" name="Прямоугольник 2"/>
          <p:cNvSpPr/>
          <p:nvPr/>
        </p:nvSpPr>
        <p:spPr>
          <a:xfrm>
            <a:off x="899592" y="1351508"/>
            <a:ext cx="7200800" cy="4154984"/>
          </a:xfrm>
          <a:prstGeom prst="rect">
            <a:avLst/>
          </a:prstGeom>
        </p:spPr>
        <p:txBody>
          <a:bodyPr wrap="square">
            <a:spAutoFit/>
          </a:bodyPr>
          <a:lstStyle/>
          <a:p>
            <a:pPr marL="285750" indent="-285750" algn="just">
              <a:buFont typeface="Arial" panose="020B0604020202020204" pitchFamily="34" charset="0"/>
              <a:buChar char="•"/>
            </a:pPr>
            <a:r>
              <a:rPr lang="en-US" sz="2400" dirty="0" smtClean="0">
                <a:latin typeface="Arial" panose="020B0604020202020204" pitchFamily="34" charset="0"/>
                <a:cs typeface="Arial" panose="020B0604020202020204" pitchFamily="34" charset="0"/>
              </a:rPr>
              <a:t>Find all </a:t>
            </a:r>
            <a:r>
              <a:rPr lang="en-US" sz="2400" dirty="0">
                <a:latin typeface="Arial" panose="020B0604020202020204" pitchFamily="34" charset="0"/>
                <a:cs typeface="Arial" panose="020B0604020202020204" pitchFamily="34" charset="0"/>
              </a:rPr>
              <a:t>documents relevant for a user query in a collection of </a:t>
            </a:r>
            <a:r>
              <a:rPr lang="en-US" sz="2400" dirty="0" smtClean="0">
                <a:latin typeface="Arial" panose="020B0604020202020204" pitchFamily="34" charset="0"/>
                <a:cs typeface="Arial" panose="020B0604020202020204" pitchFamily="34" charset="0"/>
              </a:rPr>
              <a:t>documents</a:t>
            </a:r>
          </a:p>
          <a:p>
            <a:pPr marL="285750" indent="-285750" algn="just">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2400" dirty="0" smtClean="0">
                <a:latin typeface="Arial" panose="020B0604020202020204" pitchFamily="34" charset="0"/>
                <a:cs typeface="Arial" panose="020B0604020202020204" pitchFamily="34" charset="0"/>
              </a:rPr>
              <a:t>Collect and organize information in one ore more subject area</a:t>
            </a:r>
          </a:p>
          <a:p>
            <a:pPr marL="285750" indent="-285750" algn="just">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2400" dirty="0" smtClean="0">
                <a:latin typeface="Arial" panose="020B0604020202020204" pitchFamily="34" charset="0"/>
                <a:cs typeface="Arial" panose="020B0604020202020204" pitchFamily="34" charset="0"/>
              </a:rPr>
              <a:t>Retrieve relevant document before non-relevant document</a:t>
            </a:r>
          </a:p>
          <a:p>
            <a:pPr marL="285750" indent="-285750" algn="just">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2400" dirty="0" smtClean="0">
                <a:latin typeface="Arial" panose="020B0604020202020204" pitchFamily="34" charset="0"/>
                <a:cs typeface="Arial" panose="020B0604020202020204" pitchFamily="34" charset="0"/>
              </a:rPr>
              <a:t>Provide </a:t>
            </a:r>
            <a:r>
              <a:rPr lang="en-US" sz="2400" dirty="0">
                <a:latin typeface="Arial" panose="020B0604020202020204" pitchFamily="34" charset="0"/>
                <a:cs typeface="Arial" panose="020B0604020202020204" pitchFamily="34" charset="0"/>
              </a:rPr>
              <a:t>users with those documents that will satisfy their information need</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4813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ижний колонтитул 3"/>
          <p:cNvSpPr>
            <a:spLocks noGrp="1"/>
          </p:cNvSpPr>
          <p:nvPr>
            <p:ph type="ftr" sz="quarter" idx="11"/>
          </p:nvPr>
        </p:nvSpPr>
        <p:spPr>
          <a:xfrm>
            <a:off x="1259632" y="6232227"/>
            <a:ext cx="6840760" cy="365125"/>
          </a:xfrm>
        </p:spPr>
        <p:txBody>
          <a:bodyPr>
            <a:noAutofit/>
          </a:bodyPr>
          <a:lstStyle/>
          <a:p>
            <a:pPr algn="ctr">
              <a:lnSpc>
                <a:spcPct val="120000"/>
              </a:lnSpc>
            </a:pPr>
            <a:r>
              <a:rPr lang="en-US" sz="900" cap="none" dirty="0" smtClean="0">
                <a:solidFill>
                  <a:srgbClr val="F4C166"/>
                </a:solidFill>
                <a:latin typeface="Lucida Bright" panose="02040602050505020304" pitchFamily="18" charset="0"/>
              </a:rPr>
              <a:t>VІI scientific and practical seminar with international participation</a:t>
            </a:r>
          </a:p>
          <a:p>
            <a:pPr algn="ctr">
              <a:lnSpc>
                <a:spcPct val="120000"/>
              </a:lnSpc>
            </a:pPr>
            <a:r>
              <a:rPr lang="en-US" sz="900" cap="none" dirty="0" smtClean="0">
                <a:solidFill>
                  <a:srgbClr val="F4C166"/>
                </a:solidFill>
                <a:latin typeface="Lucida Bright" panose="02040602050505020304" pitchFamily="18" charset="0"/>
              </a:rPr>
              <a:t>"Economic security of the state and scientific and technological aspects of its provision"</a:t>
            </a:r>
            <a:endParaRPr lang="en-US" sz="900" cap="none" dirty="0">
              <a:solidFill>
                <a:srgbClr val="F4C166"/>
              </a:solidFill>
              <a:latin typeface="Lucida Bright" panose="02040602050505020304" pitchFamily="18" charset="0"/>
            </a:endParaRPr>
          </a:p>
        </p:txBody>
      </p:sp>
      <p:sp>
        <p:nvSpPr>
          <p:cNvPr id="4" name="Прямоугольник 3"/>
          <p:cNvSpPr/>
          <p:nvPr/>
        </p:nvSpPr>
        <p:spPr>
          <a:xfrm>
            <a:off x="725787" y="188640"/>
            <a:ext cx="7692427" cy="646331"/>
          </a:xfrm>
          <a:prstGeom prst="rect">
            <a:avLst/>
          </a:prstGeom>
        </p:spPr>
        <p:txBody>
          <a:bodyPr wrap="none">
            <a:spAutoFit/>
          </a:bodyPr>
          <a:lstStyle/>
          <a:p>
            <a:r>
              <a:rPr lang="en-US"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rPr>
              <a:t>The Tasks of Information </a:t>
            </a:r>
            <a:r>
              <a:rPr lang="en-US" sz="36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Retrieval </a:t>
            </a:r>
            <a:endParaRPr lang="ru-RU"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endParaRPr>
          </a:p>
        </p:txBody>
      </p:sp>
      <p:sp>
        <p:nvSpPr>
          <p:cNvPr id="2" name="Прямоугольник 1"/>
          <p:cNvSpPr/>
          <p:nvPr/>
        </p:nvSpPr>
        <p:spPr>
          <a:xfrm>
            <a:off x="576617" y="1790090"/>
            <a:ext cx="7990766" cy="3277820"/>
          </a:xfrm>
          <a:prstGeom prst="rect">
            <a:avLst/>
          </a:prstGeom>
        </p:spPr>
        <p:txBody>
          <a:bodyPr wrap="square">
            <a:spAutoFit/>
          </a:bodyPr>
          <a:lstStyle/>
          <a:p>
            <a:pPr marL="342900" indent="-342900">
              <a:lnSpc>
                <a:spcPct val="150000"/>
              </a:lnSpc>
              <a:buFont typeface="Wingdings" panose="05000000000000000000" pitchFamily="2" charset="2"/>
              <a:buChar char="Ø"/>
            </a:pPr>
            <a:r>
              <a:rPr lang="en-US" sz="2400" dirty="0">
                <a:latin typeface="Arial" panose="020B0604020202020204" pitchFamily="34" charset="0"/>
                <a:cs typeface="Arial" panose="020B0604020202020204" pitchFamily="34" charset="0"/>
              </a:rPr>
              <a:t>Classic</a:t>
            </a:r>
            <a:r>
              <a:rPr lang="en-US" dirty="0"/>
              <a:t> </a:t>
            </a:r>
            <a:r>
              <a:rPr lang="en-US" sz="2400" dirty="0">
                <a:latin typeface="Arial" panose="020B0604020202020204" pitchFamily="34" charset="0"/>
                <a:cs typeface="Arial" panose="020B0604020202020204" pitchFamily="34" charset="0"/>
              </a:rPr>
              <a:t>information </a:t>
            </a:r>
            <a:r>
              <a:rPr lang="en-US" sz="2400" dirty="0" smtClean="0">
                <a:latin typeface="Arial" panose="020B0604020202020204" pitchFamily="34" charset="0"/>
                <a:cs typeface="Arial" panose="020B0604020202020204" pitchFamily="34" charset="0"/>
              </a:rPr>
              <a:t>retrieval</a:t>
            </a:r>
          </a:p>
          <a:p>
            <a:pPr marL="342900" indent="-342900">
              <a:lnSpc>
                <a:spcPct val="150000"/>
              </a:lnSpc>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Ad-hoc retrieval (querying) – pull technology</a:t>
            </a:r>
          </a:p>
          <a:p>
            <a:pPr marL="342900" indent="-342900">
              <a:lnSpc>
                <a:spcPct val="150000"/>
              </a:lnSpc>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Interactive query formulation</a:t>
            </a:r>
          </a:p>
          <a:p>
            <a:pPr marL="342900" indent="-342900">
              <a:lnSpc>
                <a:spcPct val="150000"/>
              </a:lnSpc>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Automatic </a:t>
            </a:r>
            <a:r>
              <a:rPr lang="en-US" sz="2400" dirty="0">
                <a:latin typeface="Arial" panose="020B0604020202020204" pitchFamily="34" charset="0"/>
                <a:cs typeface="Arial" panose="020B0604020202020204" pitchFamily="34" charset="0"/>
              </a:rPr>
              <a:t>document </a:t>
            </a:r>
            <a:r>
              <a:rPr lang="en-US" sz="2400" dirty="0" smtClean="0">
                <a:latin typeface="Arial" panose="020B0604020202020204" pitchFamily="34" charset="0"/>
                <a:cs typeface="Arial" panose="020B0604020202020204" pitchFamily="34" charset="0"/>
              </a:rPr>
              <a:t>clustering</a:t>
            </a:r>
            <a:r>
              <a:rPr lang="en-US" sz="2400" dirty="0">
                <a:latin typeface="Arial" panose="020B0604020202020204" pitchFamily="34" charset="0"/>
                <a:cs typeface="Arial" panose="020B0604020202020204" pitchFamily="34" charset="0"/>
              </a:rPr>
              <a:t>, rubricating and </a:t>
            </a:r>
            <a:r>
              <a:rPr lang="en-US" sz="2400" dirty="0" smtClean="0">
                <a:latin typeface="Arial" panose="020B0604020202020204" pitchFamily="34" charset="0"/>
                <a:cs typeface="Arial" panose="020B0604020202020204" pitchFamily="34" charset="0"/>
              </a:rPr>
              <a:t>filtering</a:t>
            </a:r>
          </a:p>
          <a:p>
            <a:pPr marL="342900" indent="-342900">
              <a:lnSpc>
                <a:spcPct val="150000"/>
              </a:lnSpc>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Text mining</a:t>
            </a:r>
          </a:p>
          <a:p>
            <a:pPr marL="285750" indent="-285750">
              <a:lnSpc>
                <a:spcPct val="150000"/>
              </a:lnSpc>
              <a:buFont typeface="Wingdings" panose="05000000000000000000" pitchFamily="2" charset="2"/>
              <a:buChar char="Ø"/>
            </a:pPr>
            <a:endParaRPr lang="ru-RU" dirty="0"/>
          </a:p>
        </p:txBody>
      </p:sp>
    </p:spTree>
    <p:extLst>
      <p:ext uri="{BB962C8B-B14F-4D97-AF65-F5344CB8AC3E}">
        <p14:creationId xmlns:p14="http://schemas.microsoft.com/office/powerpoint/2010/main" val="32925110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ижний колонтитул 3"/>
          <p:cNvSpPr>
            <a:spLocks noGrp="1"/>
          </p:cNvSpPr>
          <p:nvPr>
            <p:ph type="ftr" sz="quarter" idx="11"/>
          </p:nvPr>
        </p:nvSpPr>
        <p:spPr>
          <a:xfrm>
            <a:off x="1259632" y="6232227"/>
            <a:ext cx="6840760" cy="365125"/>
          </a:xfrm>
        </p:spPr>
        <p:txBody>
          <a:bodyPr>
            <a:noAutofit/>
          </a:bodyPr>
          <a:lstStyle/>
          <a:p>
            <a:pPr algn="ctr">
              <a:lnSpc>
                <a:spcPct val="120000"/>
              </a:lnSpc>
            </a:pPr>
            <a:r>
              <a:rPr lang="en-US" sz="900" cap="none" dirty="0" smtClean="0">
                <a:solidFill>
                  <a:srgbClr val="F4C166"/>
                </a:solidFill>
                <a:latin typeface="Lucida Bright" panose="02040602050505020304" pitchFamily="18" charset="0"/>
              </a:rPr>
              <a:t>VІI scientific and practical seminar with international participation</a:t>
            </a:r>
          </a:p>
          <a:p>
            <a:pPr algn="ctr">
              <a:lnSpc>
                <a:spcPct val="120000"/>
              </a:lnSpc>
            </a:pPr>
            <a:r>
              <a:rPr lang="en-US" sz="900" cap="none" dirty="0" smtClean="0">
                <a:solidFill>
                  <a:srgbClr val="F4C166"/>
                </a:solidFill>
                <a:latin typeface="Lucida Bright" panose="02040602050505020304" pitchFamily="18" charset="0"/>
              </a:rPr>
              <a:t>"Economic security of the state and scientific and technological aspects of its provision"</a:t>
            </a:r>
            <a:endParaRPr lang="en-US" sz="900" cap="none" dirty="0">
              <a:solidFill>
                <a:srgbClr val="F4C166"/>
              </a:solidFill>
              <a:latin typeface="Lucida Bright" panose="02040602050505020304" pitchFamily="18" charset="0"/>
            </a:endParaRPr>
          </a:p>
        </p:txBody>
      </p:sp>
      <p:sp>
        <p:nvSpPr>
          <p:cNvPr id="2" name="Прямоугольник 1"/>
          <p:cNvSpPr/>
          <p:nvPr/>
        </p:nvSpPr>
        <p:spPr>
          <a:xfrm>
            <a:off x="323529" y="44624"/>
            <a:ext cx="8316924" cy="1200329"/>
          </a:xfrm>
          <a:prstGeom prst="rect">
            <a:avLst/>
          </a:prstGeom>
        </p:spPr>
        <p:txBody>
          <a:bodyPr wrap="square">
            <a:spAutoFit/>
          </a:bodyPr>
          <a:lstStyle/>
          <a:p>
            <a:r>
              <a:rPr lang="en-US"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rPr>
              <a:t>The </a:t>
            </a:r>
            <a:r>
              <a:rPr lang="en-US" sz="36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Information Representation </a:t>
            </a:r>
            <a:r>
              <a:rPr lang="en-US"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rPr>
              <a:t>and </a:t>
            </a:r>
            <a:r>
              <a:rPr lang="en-US" sz="36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Retrieval </a:t>
            </a:r>
            <a:r>
              <a:rPr lang="en-US"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rPr>
              <a:t>Process</a:t>
            </a:r>
            <a:endParaRPr lang="ru-RU"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endParaRPr>
          </a:p>
        </p:txBody>
      </p:sp>
      <p:sp>
        <p:nvSpPr>
          <p:cNvPr id="10" name="Прямоугольник 9"/>
          <p:cNvSpPr/>
          <p:nvPr/>
        </p:nvSpPr>
        <p:spPr>
          <a:xfrm>
            <a:off x="323529" y="1484784"/>
            <a:ext cx="3744415" cy="4401205"/>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The information need can be understood as forming a pyramid, where only its peak is made visible by users in the form of a conceptual </a:t>
            </a:r>
            <a:r>
              <a:rPr lang="en-US" sz="2000" dirty="0" smtClean="0">
                <a:latin typeface="Arial" panose="020B0604020202020204" pitchFamily="34" charset="0"/>
                <a:cs typeface="Arial" panose="020B0604020202020204" pitchFamily="34" charset="0"/>
              </a:rPr>
              <a:t>query.</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In the information </a:t>
            </a:r>
            <a:r>
              <a:rPr lang="en-US" sz="2000" dirty="0">
                <a:latin typeface="Arial" panose="020B0604020202020204" pitchFamily="34" charset="0"/>
                <a:cs typeface="Arial" panose="020B0604020202020204" pitchFamily="34" charset="0"/>
              </a:rPr>
              <a:t>retrieval </a:t>
            </a:r>
            <a:r>
              <a:rPr lang="en-US" sz="2000" dirty="0" smtClean="0">
                <a:latin typeface="Arial" panose="020B0604020202020204" pitchFamily="34" charset="0"/>
                <a:cs typeface="Arial" panose="020B0604020202020204" pitchFamily="34" charset="0"/>
              </a:rPr>
              <a:t>process</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both </a:t>
            </a:r>
            <a:r>
              <a:rPr lang="en-US" sz="2000" dirty="0">
                <a:latin typeface="Arial" panose="020B0604020202020204" pitchFamily="34" charset="0"/>
                <a:cs typeface="Arial" panose="020B0604020202020204" pitchFamily="34" charset="0"/>
              </a:rPr>
              <a:t>the user's information need and the document collection have to be translated into the form of surrogates to enable the matching process to be </a:t>
            </a:r>
            <a:r>
              <a:rPr lang="en-US" sz="2000" dirty="0" smtClean="0">
                <a:latin typeface="Arial" panose="020B0604020202020204" pitchFamily="34" charset="0"/>
                <a:cs typeface="Arial" panose="020B0604020202020204" pitchFamily="34" charset="0"/>
              </a:rPr>
              <a:t>performed.</a:t>
            </a:r>
            <a:endParaRPr lang="ru-RU" sz="2000" dirty="0">
              <a:latin typeface="Arial" panose="020B0604020202020204" pitchFamily="34" charset="0"/>
              <a:cs typeface="Arial" panose="020B0604020202020204" pitchFamily="34" charset="0"/>
            </a:endParaRPr>
          </a:p>
        </p:txBody>
      </p:sp>
      <p:pic>
        <p:nvPicPr>
          <p:cNvPr id="19" name="Picture 10" descr="https://documents.lucidchart.com/documents/b7611242-f936-4849-b944-3aa7df06c98c/pages/0_0?a=1048&amp;x=128&amp;y=539&amp;w=704&amp;h=902&amp;store=1&amp;accept=image%2F*&amp;auth=LCA%20060c4aa96ab41806d7d9d6689ad36d210d6a9ba7-ts%3D14448214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920" y="404664"/>
            <a:ext cx="5616624" cy="5724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53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ижний колонтитул 3"/>
          <p:cNvSpPr>
            <a:spLocks noGrp="1"/>
          </p:cNvSpPr>
          <p:nvPr>
            <p:ph type="ftr" sz="quarter" idx="11"/>
          </p:nvPr>
        </p:nvSpPr>
        <p:spPr>
          <a:xfrm>
            <a:off x="1259632" y="6232227"/>
            <a:ext cx="6840760" cy="365125"/>
          </a:xfrm>
        </p:spPr>
        <p:txBody>
          <a:bodyPr>
            <a:noAutofit/>
          </a:bodyPr>
          <a:lstStyle/>
          <a:p>
            <a:pPr algn="ctr">
              <a:lnSpc>
                <a:spcPct val="120000"/>
              </a:lnSpc>
            </a:pPr>
            <a:r>
              <a:rPr lang="en-US" sz="900" cap="none" dirty="0" smtClean="0">
                <a:solidFill>
                  <a:srgbClr val="F4C166"/>
                </a:solidFill>
                <a:latin typeface="Lucida Bright" panose="02040602050505020304" pitchFamily="18" charset="0"/>
              </a:rPr>
              <a:t>VІI scientific and practical seminar with international participation</a:t>
            </a:r>
          </a:p>
          <a:p>
            <a:pPr algn="ctr">
              <a:lnSpc>
                <a:spcPct val="120000"/>
              </a:lnSpc>
            </a:pPr>
            <a:r>
              <a:rPr lang="en-US" sz="900" cap="none" dirty="0" smtClean="0">
                <a:solidFill>
                  <a:srgbClr val="F4C166"/>
                </a:solidFill>
                <a:latin typeface="Lucida Bright" panose="02040602050505020304" pitchFamily="18" charset="0"/>
              </a:rPr>
              <a:t>"Economic security of the state and scientific and technological aspects of its provision"</a:t>
            </a:r>
            <a:endParaRPr lang="en-US" sz="900" cap="none" dirty="0">
              <a:solidFill>
                <a:srgbClr val="F4C166"/>
              </a:solidFill>
              <a:latin typeface="Lucida Bright" panose="02040602050505020304" pitchFamily="18" charset="0"/>
            </a:endParaRPr>
          </a:p>
        </p:txBody>
      </p:sp>
      <p:sp>
        <p:nvSpPr>
          <p:cNvPr id="6" name="Прямоугольник 5"/>
          <p:cNvSpPr/>
          <p:nvPr/>
        </p:nvSpPr>
        <p:spPr>
          <a:xfrm>
            <a:off x="425169" y="188640"/>
            <a:ext cx="8293662" cy="1200329"/>
          </a:xfrm>
          <a:prstGeom prst="rect">
            <a:avLst/>
          </a:prstGeom>
        </p:spPr>
        <p:txBody>
          <a:bodyPr wrap="square">
            <a:spAutoFit/>
          </a:bodyPr>
          <a:lstStyle/>
          <a:p>
            <a:pPr algn="ctr"/>
            <a:r>
              <a:rPr lang="en-US"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rPr>
              <a:t>The </a:t>
            </a:r>
            <a:r>
              <a:rPr lang="en-US" sz="36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Models and Methods of </a:t>
            </a:r>
            <a:r>
              <a:rPr lang="en-US"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rPr>
              <a:t>Information </a:t>
            </a:r>
            <a:r>
              <a:rPr lang="en-US" sz="36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Retrieval </a:t>
            </a:r>
            <a:endParaRPr lang="ru-RU"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endParaRPr>
          </a:p>
        </p:txBody>
      </p:sp>
      <p:sp>
        <p:nvSpPr>
          <p:cNvPr id="7" name="Прямоугольник 6"/>
          <p:cNvSpPr/>
          <p:nvPr/>
        </p:nvSpPr>
        <p:spPr>
          <a:xfrm>
            <a:off x="539552" y="1556792"/>
            <a:ext cx="4032448" cy="3785652"/>
          </a:xfrm>
          <a:prstGeom prst="rect">
            <a:avLst/>
          </a:prstGeom>
        </p:spPr>
        <p:txBody>
          <a:bodyPr wrap="square">
            <a:spAutoFit/>
          </a:bodyPr>
          <a:lstStyle/>
          <a:p>
            <a:pPr>
              <a:lnSpc>
                <a:spcPct val="150000"/>
              </a:lnSpc>
            </a:pPr>
            <a:r>
              <a:rPr lang="en-US" sz="2000" b="1" dirty="0" smtClean="0">
                <a:solidFill>
                  <a:schemeClr val="tx1">
                    <a:lumMod val="8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MODELS</a:t>
            </a:r>
          </a:p>
          <a:p>
            <a:pPr marL="285750" indent="-285750">
              <a:lnSpc>
                <a:spcPct val="150000"/>
              </a:lnSpc>
              <a:buFont typeface="Arial" panose="020B0604020202020204" pitchFamily="34" charset="0"/>
              <a:buChar char="•"/>
            </a:pPr>
            <a:r>
              <a:rPr lang="en-US" sz="2000" dirty="0" smtClean="0">
                <a:latin typeface="Arial" panose="020B0604020202020204" pitchFamily="34" charset="0"/>
                <a:cs typeface="Arial" panose="020B0604020202020204" pitchFamily="34" charset="0"/>
              </a:rPr>
              <a:t>Boolean model</a:t>
            </a:r>
          </a:p>
          <a:p>
            <a:pPr marL="285750" indent="-28575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Statistical model</a:t>
            </a:r>
            <a:endParaRPr lang="en-US" sz="2000" dirty="0" smtClean="0">
              <a:latin typeface="Arial" panose="020B0604020202020204" pitchFamily="34" charset="0"/>
              <a:cs typeface="Arial" panose="020B0604020202020204" pitchFamily="34" charset="0"/>
            </a:endParaRPr>
          </a:p>
          <a:p>
            <a:pPr marL="285750" indent="342900">
              <a:lnSpc>
                <a:spcPct val="150000"/>
              </a:lnSpc>
              <a:buFont typeface="Arial" panose="020B0604020202020204" pitchFamily="34" charset="0"/>
              <a:buChar char="•"/>
            </a:pPr>
            <a:r>
              <a:rPr lang="en-US" sz="2000" dirty="0" smtClean="0">
                <a:latin typeface="Arial" panose="020B0604020202020204" pitchFamily="34" charset="0"/>
                <a:cs typeface="Arial" panose="020B0604020202020204" pitchFamily="34" charset="0"/>
              </a:rPr>
              <a:t>Vector space model </a:t>
            </a:r>
          </a:p>
          <a:p>
            <a:pPr marL="285750" indent="342900">
              <a:lnSpc>
                <a:spcPct val="150000"/>
              </a:lnSpc>
              <a:buFont typeface="Arial" panose="020B0604020202020204" pitchFamily="34" charset="0"/>
              <a:buChar char="•"/>
            </a:pPr>
            <a:r>
              <a:rPr lang="en-US" sz="2000" dirty="0" smtClean="0">
                <a:latin typeface="Arial" panose="020B0604020202020204" pitchFamily="34" charset="0"/>
                <a:cs typeface="Arial" panose="020B0604020202020204" pitchFamily="34" charset="0"/>
              </a:rPr>
              <a:t>Probabilistic </a:t>
            </a:r>
            <a:r>
              <a:rPr lang="en-US" sz="2000" dirty="0">
                <a:latin typeface="Arial" panose="020B0604020202020204" pitchFamily="34" charset="0"/>
                <a:cs typeface="Arial" panose="020B0604020202020204" pitchFamily="34" charset="0"/>
              </a:rPr>
              <a:t>retrieval </a:t>
            </a:r>
            <a:r>
              <a:rPr lang="en-US" sz="2000" dirty="0" smtClean="0">
                <a:latin typeface="Arial" panose="020B0604020202020204" pitchFamily="34" charset="0"/>
                <a:cs typeface="Arial" panose="020B0604020202020204" pitchFamily="34" charset="0"/>
              </a:rPr>
              <a:t>model </a:t>
            </a:r>
          </a:p>
          <a:p>
            <a:pPr marL="571500" indent="-5715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Linguistic</a:t>
            </a:r>
            <a:r>
              <a:rPr lang="en-US" sz="2000" dirty="0" smtClean="0">
                <a:latin typeface="Arial" panose="020B0604020202020204" pitchFamily="34" charset="0"/>
                <a:cs typeface="Arial" panose="020B0604020202020204" pitchFamily="34" charset="0"/>
              </a:rPr>
              <a:t> model</a:t>
            </a:r>
          </a:p>
          <a:p>
            <a:pPr marL="285750" indent="-285750">
              <a:lnSpc>
                <a:spcPct val="150000"/>
              </a:lnSpc>
              <a:buFont typeface="Arial" panose="020B0604020202020204" pitchFamily="34" charset="0"/>
              <a:buChar char="•"/>
            </a:pPr>
            <a:r>
              <a:rPr lang="en-US" sz="2000" dirty="0" smtClean="0">
                <a:latin typeface="Arial" panose="020B0604020202020204" pitchFamily="34" charset="0"/>
                <a:cs typeface="Arial" panose="020B0604020202020204" pitchFamily="34" charset="0"/>
              </a:rPr>
              <a:t>Knowledge-based model</a:t>
            </a:r>
          </a:p>
          <a:p>
            <a:pPr marL="285750" indent="-285750">
              <a:lnSpc>
                <a:spcPct val="150000"/>
              </a:lnSpc>
              <a:buFont typeface="Arial" panose="020B0604020202020204" pitchFamily="34" charset="0"/>
              <a:buChar char="•"/>
            </a:pPr>
            <a:r>
              <a:rPr lang="en-US" sz="2000" dirty="0" smtClean="0">
                <a:latin typeface="Arial" panose="020B0604020202020204" pitchFamily="34" charset="0"/>
                <a:cs typeface="Arial" panose="020B0604020202020204" pitchFamily="34" charset="0"/>
              </a:rPr>
              <a:t>TF-IDF</a:t>
            </a:r>
            <a:endParaRPr lang="ru-RU" sz="2000" dirty="0">
              <a:latin typeface="Arial" panose="020B0604020202020204" pitchFamily="34" charset="0"/>
              <a:cs typeface="Arial" panose="020B0604020202020204" pitchFamily="34" charset="0"/>
            </a:endParaRPr>
          </a:p>
        </p:txBody>
      </p:sp>
      <p:sp>
        <p:nvSpPr>
          <p:cNvPr id="8" name="Прямоугольник 7"/>
          <p:cNvSpPr/>
          <p:nvPr/>
        </p:nvSpPr>
        <p:spPr>
          <a:xfrm>
            <a:off x="4974415" y="1556792"/>
            <a:ext cx="3918065" cy="3785652"/>
          </a:xfrm>
          <a:prstGeom prst="rect">
            <a:avLst/>
          </a:prstGeom>
        </p:spPr>
        <p:txBody>
          <a:bodyPr wrap="square">
            <a:spAutoFit/>
          </a:bodyPr>
          <a:lstStyle/>
          <a:p>
            <a:pPr>
              <a:lnSpc>
                <a:spcPct val="150000"/>
              </a:lnSpc>
            </a:pPr>
            <a:r>
              <a:rPr lang="en-US" sz="2000" b="1" dirty="0" smtClean="0">
                <a:solidFill>
                  <a:schemeClr val="tx1">
                    <a:lumMod val="8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METHODS</a:t>
            </a:r>
          </a:p>
          <a:p>
            <a:pPr marL="285750" indent="-28575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Linguistic </a:t>
            </a:r>
            <a:r>
              <a:rPr lang="en-US" sz="2000" dirty="0" smtClean="0">
                <a:latin typeface="Arial" panose="020B0604020202020204" pitchFamily="34" charset="0"/>
                <a:cs typeface="Arial" panose="020B0604020202020204" pitchFamily="34" charset="0"/>
              </a:rPr>
              <a:t>analysis</a:t>
            </a:r>
          </a:p>
          <a:p>
            <a:pPr marL="285750" indent="249238">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Lexical </a:t>
            </a:r>
            <a:r>
              <a:rPr lang="en-US" sz="2000" dirty="0" smtClean="0">
                <a:latin typeface="Arial" panose="020B0604020202020204" pitchFamily="34" charset="0"/>
                <a:cs typeface="Arial" panose="020B0604020202020204" pitchFamily="34" charset="0"/>
              </a:rPr>
              <a:t>analysis</a:t>
            </a:r>
          </a:p>
          <a:p>
            <a:pPr marL="285750" indent="249238">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Morphological </a:t>
            </a:r>
            <a:r>
              <a:rPr lang="en-US" sz="2000" dirty="0" smtClean="0">
                <a:latin typeface="Arial" panose="020B0604020202020204" pitchFamily="34" charset="0"/>
                <a:cs typeface="Arial" panose="020B0604020202020204" pitchFamily="34" charset="0"/>
              </a:rPr>
              <a:t>analysis</a:t>
            </a:r>
          </a:p>
          <a:p>
            <a:pPr marL="285750" indent="249238">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Semantic </a:t>
            </a:r>
            <a:r>
              <a:rPr lang="en-US" sz="2000" dirty="0" smtClean="0">
                <a:latin typeface="Arial" panose="020B0604020202020204" pitchFamily="34" charset="0"/>
                <a:cs typeface="Arial" panose="020B0604020202020204" pitchFamily="34" charset="0"/>
              </a:rPr>
              <a:t>analysis</a:t>
            </a:r>
          </a:p>
          <a:p>
            <a:pPr marL="285750" indent="249238">
              <a:lnSpc>
                <a:spcPct val="150000"/>
              </a:lnSpc>
              <a:buFont typeface="Arial" panose="020B0604020202020204" pitchFamily="34" charset="0"/>
              <a:buChar char="•"/>
            </a:pPr>
            <a:r>
              <a:rPr lang="en-US" sz="2000" dirty="0" smtClean="0">
                <a:latin typeface="Arial" panose="020B0604020202020204" pitchFamily="34" charset="0"/>
                <a:cs typeface="Arial" panose="020B0604020202020204" pitchFamily="34" charset="0"/>
              </a:rPr>
              <a:t>Syntactic analysis (parsing)</a:t>
            </a:r>
          </a:p>
          <a:p>
            <a:pPr marL="285750" indent="-285750">
              <a:lnSpc>
                <a:spcPct val="150000"/>
              </a:lnSpc>
              <a:buFont typeface="Arial" panose="020B0604020202020204" pitchFamily="34" charset="0"/>
              <a:buChar char="•"/>
            </a:pPr>
            <a:r>
              <a:rPr lang="en-US" sz="2000" dirty="0" smtClean="0">
                <a:latin typeface="Arial" panose="020B0604020202020204" pitchFamily="34" charset="0"/>
                <a:cs typeface="Arial" panose="020B0604020202020204" pitchFamily="34" charset="0"/>
              </a:rPr>
              <a:t>Statistical analysis</a:t>
            </a:r>
          </a:p>
          <a:p>
            <a:pPr marL="534988" indent="-179388">
              <a:lnSpc>
                <a:spcPct val="150000"/>
              </a:lnSpc>
              <a:buFont typeface="Arial" panose="020B0604020202020204" pitchFamily="34" charset="0"/>
              <a:buChar char="•"/>
              <a:tabLst>
                <a:tab pos="450850" algn="l"/>
              </a:tabLst>
            </a:pPr>
            <a:r>
              <a:rPr lang="en-US" sz="2000" dirty="0">
                <a:latin typeface="Arial" panose="020B0604020202020204" pitchFamily="34" charset="0"/>
                <a:cs typeface="Arial" panose="020B0604020202020204" pitchFamily="34" charset="0"/>
              </a:rPr>
              <a:t>Latent semantic analysis</a:t>
            </a:r>
            <a:endParaRPr lang="ru-RU" sz="2000" dirty="0">
              <a:latin typeface="Arial" panose="020B0604020202020204" pitchFamily="34" charset="0"/>
              <a:cs typeface="Arial" panose="020B0604020202020204" pitchFamily="34" charset="0"/>
            </a:endParaRPr>
          </a:p>
        </p:txBody>
      </p:sp>
      <p:cxnSp>
        <p:nvCxnSpPr>
          <p:cNvPr id="9" name="Прямая соединительная линия 8"/>
          <p:cNvCxnSpPr/>
          <p:nvPr/>
        </p:nvCxnSpPr>
        <p:spPr>
          <a:xfrm>
            <a:off x="4644008" y="1659572"/>
            <a:ext cx="0" cy="3785652"/>
          </a:xfrm>
          <a:prstGeom prst="line">
            <a:avLst/>
          </a:prstGeom>
          <a:ln w="12700"/>
          <a:effectLst>
            <a:outerShdw dist="50800" dir="4200000" algn="tl" rotWithShape="0">
              <a:srgbClr val="FFC000">
                <a:alpha val="73000"/>
              </a:srgbClr>
            </a:outerShdw>
          </a:effectLst>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902660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a:xfrm>
            <a:off x="1259632" y="6232227"/>
            <a:ext cx="6840760" cy="365125"/>
          </a:xfrm>
        </p:spPr>
        <p:txBody>
          <a:bodyPr>
            <a:noAutofit/>
          </a:bodyPr>
          <a:lstStyle/>
          <a:p>
            <a:pPr algn="ctr">
              <a:lnSpc>
                <a:spcPct val="120000"/>
              </a:lnSpc>
            </a:pPr>
            <a:r>
              <a:rPr lang="en-US" sz="900" cap="none" dirty="0" smtClean="0">
                <a:solidFill>
                  <a:srgbClr val="F4C166"/>
                </a:solidFill>
                <a:latin typeface="Lucida Bright" panose="02040602050505020304" pitchFamily="18" charset="0"/>
              </a:rPr>
              <a:t>VІI scientific and practical seminar with international participation</a:t>
            </a:r>
          </a:p>
          <a:p>
            <a:pPr algn="ctr">
              <a:lnSpc>
                <a:spcPct val="120000"/>
              </a:lnSpc>
            </a:pPr>
            <a:r>
              <a:rPr lang="en-US" sz="900" cap="none" dirty="0" smtClean="0">
                <a:solidFill>
                  <a:srgbClr val="F4C166"/>
                </a:solidFill>
                <a:latin typeface="Lucida Bright" panose="02040602050505020304" pitchFamily="18" charset="0"/>
              </a:rPr>
              <a:t>"Economic security of the state and scientific and technological aspects of its provision"</a:t>
            </a:r>
            <a:endParaRPr lang="en-US" sz="900" cap="none" dirty="0">
              <a:solidFill>
                <a:srgbClr val="F4C166"/>
              </a:solidFill>
              <a:latin typeface="Lucida Bright" panose="02040602050505020304" pitchFamily="18" charset="0"/>
            </a:endParaRPr>
          </a:p>
        </p:txBody>
      </p:sp>
      <p:sp>
        <p:nvSpPr>
          <p:cNvPr id="12" name="Прямоугольник 11"/>
          <p:cNvSpPr/>
          <p:nvPr/>
        </p:nvSpPr>
        <p:spPr>
          <a:xfrm>
            <a:off x="425169" y="188640"/>
            <a:ext cx="8293662" cy="646331"/>
          </a:xfrm>
          <a:prstGeom prst="rect">
            <a:avLst/>
          </a:prstGeom>
        </p:spPr>
        <p:txBody>
          <a:bodyPr wrap="square">
            <a:spAutoFit/>
          </a:bodyPr>
          <a:lstStyle/>
          <a:p>
            <a:pPr algn="ctr"/>
            <a:r>
              <a:rPr lang="en-US" sz="3600" b="1" u="sng" dirty="0" smtClean="0">
                <a:solidFill>
                  <a:schemeClr val="tx2"/>
                </a:solidFill>
                <a:effectLst>
                  <a:outerShdw blurRad="63500" dist="38100" dir="5400000" algn="t" rotWithShape="0">
                    <a:prstClr val="black">
                      <a:alpha val="25000"/>
                    </a:prstClr>
                  </a:outerShdw>
                </a:effectLst>
                <a:latin typeface="Palatino Linotype" panose="02040502050505030304" pitchFamily="18" charset="0"/>
              </a:rPr>
              <a:t>The Social Value</a:t>
            </a:r>
            <a:endParaRPr lang="ru-RU" sz="3600" b="1" u="sng" dirty="0">
              <a:solidFill>
                <a:schemeClr val="tx2"/>
              </a:solidFill>
              <a:effectLst>
                <a:outerShdw blurRad="63500" dist="38100" dir="5400000" algn="t" rotWithShape="0">
                  <a:prstClr val="black">
                    <a:alpha val="25000"/>
                  </a:prstClr>
                </a:outerShdw>
              </a:effectLst>
              <a:latin typeface="Palatino Linotype" panose="02040502050505030304" pitchFamily="18" charset="0"/>
            </a:endParaRPr>
          </a:p>
        </p:txBody>
      </p:sp>
      <p:sp>
        <p:nvSpPr>
          <p:cNvPr id="6" name="Прямоугольник 5"/>
          <p:cNvSpPr/>
          <p:nvPr/>
        </p:nvSpPr>
        <p:spPr>
          <a:xfrm>
            <a:off x="755576" y="1207780"/>
            <a:ext cx="7776864" cy="4093428"/>
          </a:xfrm>
          <a:prstGeom prst="rect">
            <a:avLst/>
          </a:prstGeom>
        </p:spPr>
        <p:txBody>
          <a:bodyPr wrap="square">
            <a:spAutoFit/>
          </a:bodyPr>
          <a:lstStyle/>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The solution of problems </a:t>
            </a:r>
            <a:r>
              <a:rPr lang="en-US" sz="2000" dirty="0" smtClean="0">
                <a:latin typeface="Arial" panose="020B0604020202020204" pitchFamily="34" charset="0"/>
                <a:cs typeface="Arial" panose="020B0604020202020204" pitchFamily="34" charset="0"/>
              </a:rPr>
              <a:t>analysis documents is an actual and  demanded, </a:t>
            </a:r>
            <a:r>
              <a:rPr lang="en-US" sz="2000" dirty="0">
                <a:latin typeface="Arial" panose="020B0604020202020204" pitchFamily="34" charset="0"/>
                <a:cs typeface="Arial" panose="020B0604020202020204" pitchFamily="34" charset="0"/>
              </a:rPr>
              <a:t>not only in the field of information retrieval systems, but also in the system of processing and analyzing information. This wide range of intelligent information processing tasks, including the tasks of retrieving, and identifying the semantic content of the speech recognition. All this causes the relevance and importance of research in the field of </a:t>
            </a:r>
            <a:r>
              <a:rPr lang="en-US" sz="2000" dirty="0" smtClean="0">
                <a:latin typeface="Arial" panose="020B0604020202020204" pitchFamily="34" charset="0"/>
                <a:cs typeface="Arial" panose="020B0604020202020204" pitchFamily="34" charset="0"/>
              </a:rPr>
              <a:t>analysis </a:t>
            </a:r>
            <a:r>
              <a:rPr lang="en-US" sz="2000" dirty="0">
                <a:latin typeface="Arial" panose="020B0604020202020204" pitchFamily="34" charset="0"/>
                <a:cs typeface="Arial" panose="020B0604020202020204" pitchFamily="34" charset="0"/>
              </a:rPr>
              <a:t>and processing of unstructured information</a:t>
            </a:r>
            <a:r>
              <a:rPr lang="en-US" sz="2000" dirty="0" smtClean="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R</a:t>
            </a:r>
            <a:r>
              <a:rPr lang="en-US" sz="2000" dirty="0" smtClean="0">
                <a:latin typeface="Arial" panose="020B0604020202020204" pitchFamily="34" charset="0"/>
                <a:cs typeface="Arial" panose="020B0604020202020204" pitchFamily="34" charset="0"/>
              </a:rPr>
              <a:t>esearches the effect  of the </a:t>
            </a:r>
            <a:r>
              <a:rPr lang="en-US" sz="2000" dirty="0">
                <a:latin typeface="Arial" panose="020B0604020202020204" pitchFamily="34" charset="0"/>
                <a:cs typeface="Arial" panose="020B0604020202020204" pitchFamily="34" charset="0"/>
              </a:rPr>
              <a:t>choice of the model and its various characteristics on the quality of information retrieval allows </a:t>
            </a:r>
            <a:r>
              <a:rPr lang="en-US" sz="2000" dirty="0" smtClean="0">
                <a:latin typeface="Arial" panose="020B0604020202020204" pitchFamily="34" charset="0"/>
                <a:cs typeface="Arial" panose="020B0604020202020204" pitchFamily="34" charset="0"/>
              </a:rPr>
              <a:t>to </a:t>
            </a:r>
            <a:r>
              <a:rPr lang="en-US" sz="2000" dirty="0">
                <a:latin typeface="Arial" panose="020B0604020202020204" pitchFamily="34" charset="0"/>
                <a:cs typeface="Arial" panose="020B0604020202020204" pitchFamily="34" charset="0"/>
              </a:rPr>
              <a:t>design and implement information systems more efficient methods and algorithms for computing the </a:t>
            </a:r>
            <a:r>
              <a:rPr lang="en-US" sz="2000" dirty="0" err="1" smtClean="0">
                <a:latin typeface="Arial" panose="020B0604020202020204" pitchFamily="34" charset="0"/>
                <a:cs typeface="Arial" panose="020B0604020202020204" pitchFamily="34" charset="0"/>
              </a:rPr>
              <a:t>semistructured</a:t>
            </a:r>
            <a:r>
              <a:rPr lang="en-US" sz="2000" dirty="0" smtClean="0">
                <a:latin typeface="Arial" panose="020B0604020202020204" pitchFamily="34" charset="0"/>
                <a:cs typeface="Arial" panose="020B0604020202020204" pitchFamily="34" charset="0"/>
              </a:rPr>
              <a:t> data.</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5585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13307" y="3013502"/>
            <a:ext cx="8717386" cy="830997"/>
          </a:xfrm>
          <a:prstGeom prst="rect">
            <a:avLst/>
          </a:prstGeom>
        </p:spPr>
        <p:txBody>
          <a:bodyPr wrap="none">
            <a:spAutoFit/>
            <a:scene3d>
              <a:camera prst="orthographicFront"/>
              <a:lightRig rig="threePt" dir="t"/>
            </a:scene3d>
            <a:sp3d extrusionH="57150">
              <a:bevelT w="50800" h="38100" prst="riblet"/>
            </a:sp3d>
          </a:bodyPr>
          <a:lstStyle/>
          <a:p>
            <a:r>
              <a:rPr lang="en-US" sz="4800" b="1" dirty="0">
                <a:solidFill>
                  <a:schemeClr val="tx2"/>
                </a:solidFill>
                <a:effectLst>
                  <a:outerShdw blurRad="50800" dist="38100" dir="8100000" algn="tr" rotWithShape="0">
                    <a:prstClr val="black">
                      <a:alpha val="40000"/>
                    </a:prstClr>
                  </a:outerShdw>
                </a:effectLst>
                <a:latin typeface="Bodoni MT Black" panose="02070A03080606020203" pitchFamily="18" charset="0"/>
              </a:rPr>
              <a:t>Thanks </a:t>
            </a:r>
            <a:r>
              <a:rPr lang="en-US" sz="4800" b="1" dirty="0" smtClean="0">
                <a:solidFill>
                  <a:schemeClr val="tx2"/>
                </a:solidFill>
                <a:effectLst>
                  <a:outerShdw blurRad="50800" dist="38100" dir="8100000" algn="tr" rotWithShape="0">
                    <a:prstClr val="black">
                      <a:alpha val="40000"/>
                    </a:prstClr>
                  </a:outerShdw>
                </a:effectLst>
                <a:latin typeface="Bodoni MT Black" panose="02070A03080606020203" pitchFamily="18" charset="0"/>
              </a:rPr>
              <a:t>For </a:t>
            </a:r>
            <a:r>
              <a:rPr lang="en-US" sz="4800" b="1" dirty="0">
                <a:solidFill>
                  <a:schemeClr val="tx2"/>
                </a:solidFill>
                <a:effectLst>
                  <a:outerShdw blurRad="50800" dist="38100" dir="8100000" algn="tr" rotWithShape="0">
                    <a:prstClr val="black">
                      <a:alpha val="40000"/>
                    </a:prstClr>
                  </a:outerShdw>
                </a:effectLst>
                <a:latin typeface="Bodoni MT Black" panose="02070A03080606020203" pitchFamily="18" charset="0"/>
              </a:rPr>
              <a:t>Y</a:t>
            </a:r>
            <a:r>
              <a:rPr lang="en-US" sz="4800" b="1" dirty="0" smtClean="0">
                <a:solidFill>
                  <a:schemeClr val="tx2"/>
                </a:solidFill>
                <a:effectLst>
                  <a:outerShdw blurRad="50800" dist="38100" dir="8100000" algn="tr" rotWithShape="0">
                    <a:prstClr val="black">
                      <a:alpha val="40000"/>
                    </a:prstClr>
                  </a:outerShdw>
                </a:effectLst>
                <a:latin typeface="Bodoni MT Black" panose="02070A03080606020203" pitchFamily="18" charset="0"/>
              </a:rPr>
              <a:t>our </a:t>
            </a:r>
            <a:r>
              <a:rPr lang="en-US" sz="4800" b="1" dirty="0">
                <a:solidFill>
                  <a:schemeClr val="tx2"/>
                </a:solidFill>
                <a:effectLst>
                  <a:outerShdw blurRad="50800" dist="38100" dir="8100000" algn="tr" rotWithShape="0">
                    <a:prstClr val="black">
                      <a:alpha val="40000"/>
                    </a:prstClr>
                  </a:outerShdw>
                </a:effectLst>
                <a:latin typeface="Bodoni MT Black" panose="02070A03080606020203" pitchFamily="18" charset="0"/>
              </a:rPr>
              <a:t>A</a:t>
            </a:r>
            <a:r>
              <a:rPr lang="en-US" sz="4800" b="1" dirty="0" smtClean="0">
                <a:solidFill>
                  <a:schemeClr val="tx2"/>
                </a:solidFill>
                <a:effectLst>
                  <a:outerShdw blurRad="50800" dist="38100" dir="8100000" algn="tr" rotWithShape="0">
                    <a:prstClr val="black">
                      <a:alpha val="40000"/>
                    </a:prstClr>
                  </a:outerShdw>
                </a:effectLst>
                <a:latin typeface="Bodoni MT Black" panose="02070A03080606020203" pitchFamily="18" charset="0"/>
              </a:rPr>
              <a:t>ttention</a:t>
            </a:r>
            <a:endParaRPr lang="ru-RU" sz="4800" b="1" dirty="0">
              <a:solidFill>
                <a:schemeClr val="tx2"/>
              </a:solidFill>
              <a:effectLst>
                <a:outerShdw blurRad="50800" dist="38100" dir="8100000" algn="tr" rotWithShape="0">
                  <a:prstClr val="black">
                    <a:alpha val="40000"/>
                  </a:prstClr>
                </a:outerShdw>
              </a:effectLst>
              <a:latin typeface="Bodoni MT Black" panose="02070A03080606020203" pitchFamily="18" charset="0"/>
            </a:endParaRPr>
          </a:p>
        </p:txBody>
      </p:sp>
    </p:spTree>
    <p:extLst>
      <p:ext uri="{BB962C8B-B14F-4D97-AF65-F5344CB8AC3E}">
        <p14:creationId xmlns:p14="http://schemas.microsoft.com/office/powerpoint/2010/main" val="2871959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Горизонт">
  <a:themeElements>
    <a:clrScheme name="Горизон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Горизон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Горизон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650</TotalTime>
  <Words>498</Words>
  <Application>Microsoft Office PowerPoint</Application>
  <PresentationFormat>Экран (4:3)</PresentationFormat>
  <Paragraphs>60</Paragraphs>
  <Slides>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Горизонт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Natasha</dc:creator>
  <cp:lastModifiedBy>Admin</cp:lastModifiedBy>
  <cp:revision>36</cp:revision>
  <dcterms:created xsi:type="dcterms:W3CDTF">2015-10-13T16:36:51Z</dcterms:created>
  <dcterms:modified xsi:type="dcterms:W3CDTF">2015-10-19T11:34:55Z</dcterms:modified>
</cp:coreProperties>
</file>