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6" r:id="rId6"/>
    <p:sldId id="267" r:id="rId7"/>
    <p:sldId id="268" r:id="rId8"/>
    <p:sldId id="260" r:id="rId9"/>
    <p:sldId id="262" r:id="rId10"/>
    <p:sldId id="263" r:id="rId11"/>
    <p:sldId id="269" r:id="rId12"/>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2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1813587A-E4BC-4863-9E23-57B2347ED51F}" type="datetimeFigureOut">
              <a:rPr lang="uk-UA" smtClean="0"/>
              <a:t>04.06.2015</a:t>
            </a:fld>
            <a:endParaRPr lang="uk-UA"/>
          </a:p>
        </p:txBody>
      </p:sp>
      <p:sp>
        <p:nvSpPr>
          <p:cNvPr id="16" name="Номер слайда 15"/>
          <p:cNvSpPr>
            <a:spLocks noGrp="1"/>
          </p:cNvSpPr>
          <p:nvPr>
            <p:ph type="sldNum" sz="quarter" idx="11"/>
          </p:nvPr>
        </p:nvSpPr>
        <p:spPr/>
        <p:txBody>
          <a:bodyPr/>
          <a:lstStyle/>
          <a:p>
            <a:fld id="{04995A9E-E17D-45F9-981C-84E0D63CDC0A}" type="slidenum">
              <a:rPr lang="uk-UA" smtClean="0"/>
              <a:t>‹#›</a:t>
            </a:fld>
            <a:endParaRPr lang="uk-UA"/>
          </a:p>
        </p:txBody>
      </p:sp>
      <p:sp>
        <p:nvSpPr>
          <p:cNvPr id="17" name="Нижний колонтитул 16"/>
          <p:cNvSpPr>
            <a:spLocks noGrp="1"/>
          </p:cNvSpPr>
          <p:nvPr>
            <p:ph type="ftr" sz="quarter" idx="12"/>
          </p:nvPr>
        </p:nvSpPr>
        <p:spPr/>
        <p:txBody>
          <a:bodyPr/>
          <a:lstStyle/>
          <a:p>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813587A-E4BC-4863-9E23-57B2347ED51F}" type="datetimeFigureOut">
              <a:rPr lang="uk-UA" smtClean="0"/>
              <a:t>04.06.2015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4995A9E-E17D-45F9-981C-84E0D63CDC0A}"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813587A-E4BC-4863-9E23-57B2347ED51F}" type="datetimeFigureOut">
              <a:rPr lang="uk-UA" smtClean="0"/>
              <a:t>04.06.2015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4995A9E-E17D-45F9-981C-84E0D63CDC0A}"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1813587A-E4BC-4863-9E23-57B2347ED51F}" type="datetimeFigureOut">
              <a:rPr lang="uk-UA" smtClean="0"/>
              <a:t>04.06.2015</a:t>
            </a:fld>
            <a:endParaRPr lang="uk-UA"/>
          </a:p>
        </p:txBody>
      </p:sp>
      <p:sp>
        <p:nvSpPr>
          <p:cNvPr id="15" name="Номер слайда 14"/>
          <p:cNvSpPr>
            <a:spLocks noGrp="1"/>
          </p:cNvSpPr>
          <p:nvPr>
            <p:ph type="sldNum" sz="quarter" idx="15"/>
          </p:nvPr>
        </p:nvSpPr>
        <p:spPr/>
        <p:txBody>
          <a:bodyPr/>
          <a:lstStyle>
            <a:lvl1pPr algn="ctr">
              <a:defRPr/>
            </a:lvl1pPr>
          </a:lstStyle>
          <a:p>
            <a:fld id="{04995A9E-E17D-45F9-981C-84E0D63CDC0A}" type="slidenum">
              <a:rPr lang="uk-UA" smtClean="0"/>
              <a:t>‹#›</a:t>
            </a:fld>
            <a:endParaRPr lang="uk-UA"/>
          </a:p>
        </p:txBody>
      </p:sp>
      <p:sp>
        <p:nvSpPr>
          <p:cNvPr id="16" name="Нижний колонтитул 15"/>
          <p:cNvSpPr>
            <a:spLocks noGrp="1"/>
          </p:cNvSpPr>
          <p:nvPr>
            <p:ph type="ftr" sz="quarter" idx="16"/>
          </p:nvPr>
        </p:nvSpPr>
        <p:spPr/>
        <p:txBody>
          <a:bodyPr/>
          <a:lstStyle/>
          <a:p>
            <a:endParaRPr lang="uk-UA"/>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1813587A-E4BC-4863-9E23-57B2347ED51F}" type="datetimeFigureOut">
              <a:rPr lang="uk-UA" smtClean="0"/>
              <a:t>04.06.2015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4995A9E-E17D-45F9-981C-84E0D63CDC0A}" type="slidenum">
              <a:rPr lang="uk-UA" smtClean="0"/>
              <a:t>‹#›</a:t>
            </a:fld>
            <a:endParaRPr lang="uk-UA"/>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1813587A-E4BC-4863-9E23-57B2347ED51F}" type="datetimeFigureOut">
              <a:rPr lang="uk-UA" smtClean="0"/>
              <a:t>04.06.2015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04995A9E-E17D-45F9-981C-84E0D63CDC0A}" type="slidenum">
              <a:rPr lang="uk-UA" smtClean="0"/>
              <a:t>‹#›</a:t>
            </a:fld>
            <a:endParaRPr lang="uk-UA"/>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04995A9E-E17D-45F9-981C-84E0D63CDC0A}" type="slidenum">
              <a:rPr lang="uk-UA" smtClean="0"/>
              <a:t>‹#›</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7" name="Дата 6"/>
          <p:cNvSpPr>
            <a:spLocks noGrp="1"/>
          </p:cNvSpPr>
          <p:nvPr>
            <p:ph type="dt" sz="half" idx="10"/>
          </p:nvPr>
        </p:nvSpPr>
        <p:spPr/>
        <p:txBody>
          <a:bodyPr/>
          <a:lstStyle/>
          <a:p>
            <a:fld id="{1813587A-E4BC-4863-9E23-57B2347ED51F}" type="datetimeFigureOut">
              <a:rPr lang="uk-UA" smtClean="0"/>
              <a:t>04.06.2015</a:t>
            </a:fld>
            <a:endParaRPr lang="uk-UA"/>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1813587A-E4BC-4863-9E23-57B2347ED51F}" type="datetimeFigureOut">
              <a:rPr lang="uk-UA" smtClean="0"/>
              <a:t>04.06.2015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04995A9E-E17D-45F9-981C-84E0D63CDC0A}" type="slidenum">
              <a:rPr lang="uk-UA" smtClean="0"/>
              <a:t>‹#›</a:t>
            </a:fld>
            <a:endParaRPr lang="uk-UA"/>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813587A-E4BC-4863-9E23-57B2347ED51F}" type="datetimeFigureOut">
              <a:rPr lang="uk-UA" smtClean="0"/>
              <a:t>04.06.2015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04995A9E-E17D-45F9-981C-84E0D63CDC0A}"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1813587A-E4BC-4863-9E23-57B2347ED51F}" type="datetimeFigureOut">
              <a:rPr lang="uk-UA" smtClean="0"/>
              <a:t>04.06.2015</a:t>
            </a:fld>
            <a:endParaRPr lang="uk-UA"/>
          </a:p>
        </p:txBody>
      </p:sp>
      <p:sp>
        <p:nvSpPr>
          <p:cNvPr id="9" name="Номер слайда 8"/>
          <p:cNvSpPr>
            <a:spLocks noGrp="1"/>
          </p:cNvSpPr>
          <p:nvPr>
            <p:ph type="sldNum" sz="quarter" idx="15"/>
          </p:nvPr>
        </p:nvSpPr>
        <p:spPr/>
        <p:txBody>
          <a:bodyPr/>
          <a:lstStyle/>
          <a:p>
            <a:fld id="{04995A9E-E17D-45F9-981C-84E0D63CDC0A}" type="slidenum">
              <a:rPr lang="uk-UA" smtClean="0"/>
              <a:t>‹#›</a:t>
            </a:fld>
            <a:endParaRPr lang="uk-UA"/>
          </a:p>
        </p:txBody>
      </p:sp>
      <p:sp>
        <p:nvSpPr>
          <p:cNvPr id="10" name="Нижний колонтитул 9"/>
          <p:cNvSpPr>
            <a:spLocks noGrp="1"/>
          </p:cNvSpPr>
          <p:nvPr>
            <p:ph type="ftr" sz="quarter" idx="16"/>
          </p:nvPr>
        </p:nvSpPr>
        <p:spPr/>
        <p:txBody>
          <a:bodyPr/>
          <a:lstStyle/>
          <a:p>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1813587A-E4BC-4863-9E23-57B2347ED51F}" type="datetimeFigureOut">
              <a:rPr lang="uk-UA" smtClean="0"/>
              <a:t>04.06.2015</a:t>
            </a:fld>
            <a:endParaRPr lang="uk-UA"/>
          </a:p>
        </p:txBody>
      </p:sp>
      <p:sp>
        <p:nvSpPr>
          <p:cNvPr id="9" name="Номер слайда 8"/>
          <p:cNvSpPr>
            <a:spLocks noGrp="1"/>
          </p:cNvSpPr>
          <p:nvPr>
            <p:ph type="sldNum" sz="quarter" idx="11"/>
          </p:nvPr>
        </p:nvSpPr>
        <p:spPr/>
        <p:txBody>
          <a:bodyPr/>
          <a:lstStyle/>
          <a:p>
            <a:fld id="{04995A9E-E17D-45F9-981C-84E0D63CDC0A}" type="slidenum">
              <a:rPr lang="uk-UA" smtClean="0"/>
              <a:t>‹#›</a:t>
            </a:fld>
            <a:endParaRPr lang="uk-UA"/>
          </a:p>
        </p:txBody>
      </p:sp>
      <p:sp>
        <p:nvSpPr>
          <p:cNvPr id="10" name="Нижний колонтитул 9"/>
          <p:cNvSpPr>
            <a:spLocks noGrp="1"/>
          </p:cNvSpPr>
          <p:nvPr>
            <p:ph type="ftr" sz="quarter" idx="12"/>
          </p:nvPr>
        </p:nvSpPr>
        <p:spPr/>
        <p:txBody>
          <a:bodyPr/>
          <a:lstStyle/>
          <a:p>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813587A-E4BC-4863-9E23-57B2347ED51F}" type="datetimeFigureOut">
              <a:rPr lang="uk-UA" smtClean="0"/>
              <a:t>04.06.2015</a:t>
            </a:fld>
            <a:endParaRPr lang="uk-UA"/>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uk-UA"/>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4995A9E-E17D-45F9-981C-84E0D63CDC0A}" type="slidenum">
              <a:rPr lang="uk-UA" smtClean="0"/>
              <a:t>‹#›</a:t>
            </a:fld>
            <a:endParaRPr lang="uk-UA"/>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sz="3600" dirty="0">
                <a:effectLst>
                  <a:outerShdw blurRad="38100" dist="38100" dir="2700000" algn="tl">
                    <a:srgbClr val="000000">
                      <a:alpha val="43137"/>
                    </a:srgbClr>
                  </a:outerShdw>
                </a:effectLst>
              </a:rPr>
              <a:t/>
            </a:r>
            <a:br>
              <a:rPr lang="uk-UA" sz="3600" dirty="0">
                <a:effectLst>
                  <a:outerShdw blurRad="38100" dist="38100" dir="2700000" algn="tl">
                    <a:srgbClr val="000000">
                      <a:alpha val="43137"/>
                    </a:srgbClr>
                  </a:outerShdw>
                </a:effectLst>
              </a:rPr>
            </a:br>
            <a:r>
              <a:rPr lang="en-US" sz="3600" i="1" dirty="0" err="1" smtClean="0">
                <a:effectLst>
                  <a:outerShdw blurRad="38100" dist="38100" dir="2700000" algn="tl">
                    <a:srgbClr val="000000">
                      <a:alpha val="43137"/>
                    </a:srgbClr>
                  </a:outerShdw>
                </a:effectLst>
              </a:rPr>
              <a:t>Nanobots</a:t>
            </a:r>
            <a:r>
              <a:rPr lang="en-US" sz="3600" i="1" dirty="0" smtClean="0">
                <a:effectLst>
                  <a:outerShdw blurRad="38100" dist="38100" dir="2700000" algn="tl">
                    <a:srgbClr val="000000">
                      <a:alpha val="43137"/>
                    </a:srgbClr>
                  </a:outerShdw>
                </a:effectLst>
              </a:rPr>
              <a:t> </a:t>
            </a:r>
            <a:r>
              <a:rPr lang="en-US" sz="3600" i="1" dirty="0">
                <a:effectLst>
                  <a:outerShdw blurRad="38100" dist="38100" dir="2700000" algn="tl">
                    <a:srgbClr val="000000">
                      <a:alpha val="43137"/>
                    </a:srgbClr>
                  </a:outerShdw>
                </a:effectLst>
              </a:rPr>
              <a:t>in the context of innovative technologies</a:t>
            </a:r>
            <a:endParaRPr lang="uk-UA" sz="3600" i="1" dirty="0">
              <a:effectLst>
                <a:outerShdw blurRad="38100" dist="38100" dir="2700000" algn="tl">
                  <a:srgbClr val="000000">
                    <a:alpha val="43137"/>
                  </a:srgbClr>
                </a:outerShdw>
              </a:effectLst>
            </a:endParaRPr>
          </a:p>
        </p:txBody>
      </p:sp>
      <p:sp>
        <p:nvSpPr>
          <p:cNvPr id="3" name="TextBox 2"/>
          <p:cNvSpPr txBox="1"/>
          <p:nvPr/>
        </p:nvSpPr>
        <p:spPr>
          <a:xfrm>
            <a:off x="287524" y="404664"/>
            <a:ext cx="8588761" cy="769441"/>
          </a:xfrm>
          <a:prstGeom prst="rect">
            <a:avLst/>
          </a:prstGeom>
          <a:noFill/>
        </p:spPr>
        <p:txBody>
          <a:bodyPr wrap="none" rtlCol="0">
            <a:spAutoFit/>
          </a:bodyPr>
          <a:lstStyle/>
          <a:p>
            <a:pPr algn="ctr"/>
            <a:r>
              <a:rPr lang="en-US" sz="2200" i="1" dirty="0">
                <a:effectLst>
                  <a:outerShdw blurRad="38100" dist="38100" dir="2700000" algn="tl">
                    <a:srgbClr val="000000">
                      <a:alpha val="43137"/>
                    </a:srgbClr>
                  </a:outerShdw>
                </a:effectLst>
              </a:rPr>
              <a:t>National Technical University of Ukraine "Kiev Polytechnic Institute" </a:t>
            </a:r>
            <a:endParaRPr lang="en-US" sz="2200" i="1" dirty="0" smtClean="0">
              <a:effectLst>
                <a:outerShdw blurRad="38100" dist="38100" dir="2700000" algn="tl">
                  <a:srgbClr val="000000">
                    <a:alpha val="43137"/>
                  </a:srgbClr>
                </a:outerShdw>
              </a:effectLst>
            </a:endParaRPr>
          </a:p>
          <a:p>
            <a:pPr algn="ctr"/>
            <a:r>
              <a:rPr lang="en-US" sz="2200" i="1" dirty="0" smtClean="0"/>
              <a:t>HEAT POWER </a:t>
            </a:r>
            <a:r>
              <a:rPr lang="en-US" sz="2200" i="1" dirty="0"/>
              <a:t>ENGINEERING FACULTY</a:t>
            </a:r>
            <a:endParaRPr lang="uk-UA" sz="2200" i="1" dirty="0"/>
          </a:p>
        </p:txBody>
      </p:sp>
      <p:sp>
        <p:nvSpPr>
          <p:cNvPr id="4" name="Прямоугольник 3"/>
          <p:cNvSpPr/>
          <p:nvPr/>
        </p:nvSpPr>
        <p:spPr>
          <a:xfrm>
            <a:off x="6704061" y="5355793"/>
            <a:ext cx="2260427" cy="1169551"/>
          </a:xfrm>
          <a:prstGeom prst="rect">
            <a:avLst/>
          </a:prstGeom>
        </p:spPr>
        <p:txBody>
          <a:bodyPr wrap="none">
            <a:spAutoFit/>
          </a:bodyPr>
          <a:lstStyle/>
          <a:p>
            <a:r>
              <a:rPr lang="en-US" sz="1400" dirty="0" smtClean="0"/>
              <a:t>Student of 4th department</a:t>
            </a:r>
          </a:p>
          <a:p>
            <a:r>
              <a:rPr lang="en-US" sz="1400" dirty="0" smtClean="0"/>
              <a:t>Group TM-22</a:t>
            </a:r>
          </a:p>
          <a:p>
            <a:r>
              <a:rPr lang="en-US" sz="1400" dirty="0" err="1" smtClean="0"/>
              <a:t>Voronina</a:t>
            </a:r>
            <a:r>
              <a:rPr lang="en-US" sz="1400" dirty="0" smtClean="0"/>
              <a:t> Olga</a:t>
            </a:r>
            <a:endParaRPr lang="en-US" sz="1400" dirty="0"/>
          </a:p>
          <a:p>
            <a:r>
              <a:rPr lang="en-US" sz="1400" dirty="0" smtClean="0"/>
              <a:t>Scientific Director</a:t>
            </a:r>
          </a:p>
          <a:p>
            <a:r>
              <a:rPr lang="en-US" sz="1400" dirty="0" err="1" smtClean="0"/>
              <a:t>Varava</a:t>
            </a:r>
            <a:r>
              <a:rPr lang="en-US" sz="1400" dirty="0" smtClean="0"/>
              <a:t> I.A.</a:t>
            </a:r>
            <a:endParaRPr lang="uk-UA" sz="1400" dirty="0"/>
          </a:p>
        </p:txBody>
      </p:sp>
      <p:pic>
        <p:nvPicPr>
          <p:cNvPr id="1026" name="Содержимое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964" y="802673"/>
            <a:ext cx="1541322"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2286000" y="3645024"/>
            <a:ext cx="4572000" cy="2031325"/>
          </a:xfrm>
          <a:prstGeom prst="rect">
            <a:avLst/>
          </a:prstGeom>
        </p:spPr>
        <p:txBody>
          <a:bodyPr>
            <a:spAutoFit/>
          </a:bodyPr>
          <a:lstStyle/>
          <a:p>
            <a:pPr algn="ctr"/>
            <a:r>
              <a:rPr lang="en-US" b="1" i="1" dirty="0"/>
              <a:t>VІI scientific and practical seminar with international participation</a:t>
            </a:r>
            <a:endParaRPr lang="uk-UA" dirty="0"/>
          </a:p>
          <a:p>
            <a:pPr algn="ctr"/>
            <a:r>
              <a:rPr lang="en-US" b="1" dirty="0"/>
              <a:t>"Economic security of the state and scientific and technological aspects of its provision</a:t>
            </a:r>
            <a:r>
              <a:rPr lang="en-US" b="1" dirty="0" smtClean="0"/>
              <a:t>"</a:t>
            </a:r>
          </a:p>
          <a:p>
            <a:pPr algn="ctr"/>
            <a:r>
              <a:rPr lang="en-US" b="1" dirty="0">
                <a:solidFill>
                  <a:srgbClr val="FFC000"/>
                </a:solidFill>
              </a:rPr>
              <a:t>October 21-22, 2015, Kyiv, Ukraine</a:t>
            </a:r>
            <a:endParaRPr lang="uk-UA" dirty="0">
              <a:solidFill>
                <a:srgbClr val="FFC000"/>
              </a:solidFill>
            </a:endParaRPr>
          </a:p>
          <a:p>
            <a:pPr algn="ctr"/>
            <a:endParaRPr lang="uk-UA"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980728"/>
            <a:ext cx="101917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8088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764704"/>
            <a:ext cx="8640960" cy="4923745"/>
          </a:xfrm>
        </p:spPr>
      </p:pic>
      <p:sp>
        <p:nvSpPr>
          <p:cNvPr id="3" name="Прямоугольник 2"/>
          <p:cNvSpPr/>
          <p:nvPr/>
        </p:nvSpPr>
        <p:spPr>
          <a:xfrm>
            <a:off x="179512" y="5787261"/>
            <a:ext cx="8748463" cy="954107"/>
          </a:xfrm>
          <a:prstGeom prst="rect">
            <a:avLst/>
          </a:prstGeom>
        </p:spPr>
        <p:txBody>
          <a:bodyPr wrap="square">
            <a:spAutoFit/>
          </a:bodyPr>
          <a:lstStyle/>
          <a:p>
            <a:pPr algn="ctr"/>
            <a:r>
              <a:rPr lang="en-US" sz="1400" b="1" i="1" dirty="0">
                <a:solidFill>
                  <a:srgbClr val="FFFF00"/>
                </a:solidFill>
              </a:rPr>
              <a:t>VІI scientific and practical seminar with international participation</a:t>
            </a:r>
            <a:endParaRPr lang="uk-UA" sz="1400" dirty="0">
              <a:solidFill>
                <a:srgbClr val="FFFF00"/>
              </a:solidFill>
            </a:endParaRPr>
          </a:p>
          <a:p>
            <a:pPr algn="ctr"/>
            <a:r>
              <a:rPr lang="en-US" sz="1400" b="1" dirty="0">
                <a:solidFill>
                  <a:srgbClr val="FFFF00"/>
                </a:solidFill>
              </a:rPr>
              <a:t>"Economic security of the state and scientific and technological aspects of its provision"</a:t>
            </a:r>
          </a:p>
          <a:p>
            <a:pPr algn="ctr"/>
            <a:r>
              <a:rPr lang="en-US" sz="1400" b="1" dirty="0">
                <a:solidFill>
                  <a:srgbClr val="FFFF00"/>
                </a:solidFill>
              </a:rPr>
              <a:t>October 21-22, 2015, Kyiv, Ukraine</a:t>
            </a:r>
            <a:endParaRPr lang="uk-UA" sz="1400" dirty="0">
              <a:solidFill>
                <a:srgbClr val="FFFF00"/>
              </a:solidFill>
            </a:endParaRPr>
          </a:p>
          <a:p>
            <a:pPr algn="ctr"/>
            <a:endParaRPr lang="uk-UA" sz="1400" dirty="0">
              <a:solidFill>
                <a:srgbClr val="FFFF00"/>
              </a:solidFill>
            </a:endParaRPr>
          </a:p>
        </p:txBody>
      </p:sp>
    </p:spTree>
    <p:extLst>
      <p:ext uri="{BB962C8B-B14F-4D97-AF65-F5344CB8AC3E}">
        <p14:creationId xmlns:p14="http://schemas.microsoft.com/office/powerpoint/2010/main" val="24975564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03648" y="2859613"/>
            <a:ext cx="6768752" cy="769441"/>
          </a:xfrm>
          <a:prstGeom prst="rect">
            <a:avLst/>
          </a:prstGeom>
        </p:spPr>
        <p:txBody>
          <a:bodyPr wrap="square">
            <a:spAutoFit/>
          </a:bodyPr>
          <a:lstStyle/>
          <a:p>
            <a:r>
              <a:rPr lang="en-US" sz="4400" dirty="0">
                <a:effectLst>
                  <a:outerShdw blurRad="38100" dist="38100" dir="2700000" algn="tl">
                    <a:srgbClr val="000000">
                      <a:alpha val="43137"/>
                    </a:srgbClr>
                  </a:outerShdw>
                </a:effectLst>
              </a:rPr>
              <a:t>Thank you </a:t>
            </a:r>
            <a:r>
              <a:rPr lang="en-US" sz="4400" dirty="0" smtClean="0">
                <a:effectLst>
                  <a:outerShdw blurRad="38100" dist="38100" dir="2700000" algn="tl">
                    <a:srgbClr val="000000">
                      <a:alpha val="43137"/>
                    </a:srgbClr>
                  </a:outerShdw>
                </a:effectLst>
              </a:rPr>
              <a:t>for attention!</a:t>
            </a:r>
            <a:endParaRPr lang="uk-UA" sz="4400" dirty="0">
              <a:effectLst>
                <a:outerShdw blurRad="38100" dist="38100" dir="2700000" algn="tl">
                  <a:srgbClr val="000000">
                    <a:alpha val="43137"/>
                  </a:srgbClr>
                </a:outerShdw>
              </a:effectLst>
            </a:endParaRPr>
          </a:p>
        </p:txBody>
      </p:sp>
      <p:pic>
        <p:nvPicPr>
          <p:cNvPr id="2050" name="Рисунок 4" descr="Описание: http://nedin-seminar.kpi.ua/public/conferences/13/5ukr.jpg"/>
          <p:cNvPicPr>
            <a:picLocks noChangeAspect="1" noChangeArrowheads="1"/>
          </p:cNvPicPr>
          <p:nvPr/>
        </p:nvPicPr>
        <p:blipFill>
          <a:blip r:embed="rId2">
            <a:extLst>
              <a:ext uri="{28A0092B-C50C-407E-A947-70E740481C1C}">
                <a14:useLocalDpi xmlns:a14="http://schemas.microsoft.com/office/drawing/2010/main" val="0"/>
              </a:ext>
            </a:extLst>
          </a:blip>
          <a:srcRect t="5185"/>
          <a:stretch>
            <a:fillRect/>
          </a:stretch>
        </p:blipFill>
        <p:spPr bwMode="auto">
          <a:xfrm>
            <a:off x="4781128" y="4437112"/>
            <a:ext cx="40671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602447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052736"/>
            <a:ext cx="4474840" cy="5544616"/>
          </a:xfrm>
        </p:spPr>
        <p:txBody>
          <a:bodyPr>
            <a:normAutofit/>
          </a:bodyPr>
          <a:lstStyle/>
          <a:p>
            <a:pPr marL="0" indent="0" algn="just">
              <a:buNone/>
            </a:pPr>
            <a:r>
              <a:rPr lang="en-US" sz="1800" dirty="0" smtClean="0"/>
              <a:t>Imagine an independent spacecraft. With own engine, capable independently and quickly moving in any direction, with "hands" manipulators which allow it to cooperate with the world, with a powerful computer which operates its actions, with system of connection which allows it to obtain the data and commands from "ground" and to cooperate with other same ships. In general, something turns out similar to American "shuttle". And now we make mental effort and this "shuttle" till the sizes of an </a:t>
            </a:r>
            <a:r>
              <a:rPr lang="en-US" sz="1800" dirty="0" err="1" smtClean="0"/>
              <a:t>albuminous</a:t>
            </a:r>
            <a:r>
              <a:rPr lang="en-US" sz="1800" dirty="0" smtClean="0"/>
              <a:t> molecule is reduced, keeping thus all its functions. In front of us is a </a:t>
            </a:r>
            <a:r>
              <a:rPr lang="en-US" sz="1800" dirty="0" err="1" smtClean="0"/>
              <a:t>nanobot</a:t>
            </a:r>
            <a:r>
              <a:rPr lang="en-US" sz="1800" dirty="0" smtClean="0"/>
              <a:t>.</a:t>
            </a:r>
          </a:p>
          <a:p>
            <a:endParaRPr lang="uk-UA" sz="1800"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48064" y="1196752"/>
            <a:ext cx="3463675" cy="4104456"/>
          </a:xfrm>
        </p:spPr>
      </p:pic>
      <p:sp>
        <p:nvSpPr>
          <p:cNvPr id="2" name="Прямоугольник 1"/>
          <p:cNvSpPr/>
          <p:nvPr/>
        </p:nvSpPr>
        <p:spPr>
          <a:xfrm>
            <a:off x="2699792" y="332656"/>
            <a:ext cx="4427174" cy="646331"/>
          </a:xfrm>
          <a:prstGeom prst="rect">
            <a:avLst/>
          </a:prstGeom>
        </p:spPr>
        <p:txBody>
          <a:bodyPr wrap="none">
            <a:spAutoFit/>
          </a:bodyPr>
          <a:lstStyle/>
          <a:p>
            <a:r>
              <a:rPr lang="uk-UA" sz="3600" b="1" dirty="0" err="1"/>
              <a:t>What</a:t>
            </a:r>
            <a:r>
              <a:rPr lang="uk-UA" sz="3600" b="1" dirty="0"/>
              <a:t> </a:t>
            </a:r>
            <a:r>
              <a:rPr lang="uk-UA" sz="3600" b="1" dirty="0" err="1"/>
              <a:t>is</a:t>
            </a:r>
            <a:r>
              <a:rPr lang="uk-UA" sz="3600" b="1" dirty="0"/>
              <a:t> a </a:t>
            </a:r>
            <a:r>
              <a:rPr lang="uk-UA" sz="3600" b="1" dirty="0" err="1"/>
              <a:t>nanobot</a:t>
            </a:r>
            <a:r>
              <a:rPr lang="uk-UA" sz="3600" b="1" dirty="0"/>
              <a:t>? </a:t>
            </a:r>
            <a:endParaRPr lang="uk-UA" sz="3600" dirty="0"/>
          </a:p>
        </p:txBody>
      </p:sp>
      <p:sp>
        <p:nvSpPr>
          <p:cNvPr id="4" name="Прямоугольник 3"/>
          <p:cNvSpPr/>
          <p:nvPr/>
        </p:nvSpPr>
        <p:spPr>
          <a:xfrm>
            <a:off x="539552" y="5661248"/>
            <a:ext cx="7920880" cy="954107"/>
          </a:xfrm>
          <a:prstGeom prst="rect">
            <a:avLst/>
          </a:prstGeom>
        </p:spPr>
        <p:txBody>
          <a:bodyPr wrap="square">
            <a:spAutoFit/>
          </a:bodyPr>
          <a:lstStyle/>
          <a:p>
            <a:pPr algn="ctr"/>
            <a:r>
              <a:rPr lang="en-US" sz="1400" b="1" i="1" dirty="0">
                <a:solidFill>
                  <a:srgbClr val="FFFF00"/>
                </a:solidFill>
              </a:rPr>
              <a:t>VІI scientific and practical seminar with international participation</a:t>
            </a:r>
            <a:endParaRPr lang="uk-UA" sz="1400" dirty="0">
              <a:solidFill>
                <a:srgbClr val="FFFF00"/>
              </a:solidFill>
            </a:endParaRPr>
          </a:p>
          <a:p>
            <a:pPr algn="ctr"/>
            <a:r>
              <a:rPr lang="en-US" sz="1400" b="1" dirty="0">
                <a:solidFill>
                  <a:srgbClr val="FFFF00"/>
                </a:solidFill>
              </a:rPr>
              <a:t>"Economic security of the state and scientific and technological aspects of its provision"</a:t>
            </a:r>
          </a:p>
          <a:p>
            <a:pPr algn="ctr"/>
            <a:r>
              <a:rPr lang="en-US" sz="1400" b="1" dirty="0">
                <a:solidFill>
                  <a:srgbClr val="FFFF00"/>
                </a:solidFill>
              </a:rPr>
              <a:t>October 21-22, 2015, Kyiv, Ukraine</a:t>
            </a:r>
            <a:endParaRPr lang="uk-UA" sz="1400" dirty="0">
              <a:solidFill>
                <a:srgbClr val="FFFF00"/>
              </a:solidFill>
            </a:endParaRPr>
          </a:p>
          <a:p>
            <a:pPr algn="ctr"/>
            <a:endParaRPr lang="uk-UA" sz="1400" dirty="0">
              <a:solidFill>
                <a:srgbClr val="FFFF00"/>
              </a:solidFill>
            </a:endParaRPr>
          </a:p>
        </p:txBody>
      </p:sp>
    </p:spTree>
    <p:extLst>
      <p:ext uri="{BB962C8B-B14F-4D97-AF65-F5344CB8AC3E}">
        <p14:creationId xmlns:p14="http://schemas.microsoft.com/office/powerpoint/2010/main" val="1393639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2">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1520" y="444446"/>
            <a:ext cx="5458147" cy="3056562"/>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923928" y="3429000"/>
            <a:ext cx="4773563" cy="2501695"/>
          </a:xfrm>
        </p:spPr>
      </p:pic>
      <p:sp>
        <p:nvSpPr>
          <p:cNvPr id="2" name="TextBox 1"/>
          <p:cNvSpPr txBox="1"/>
          <p:nvPr/>
        </p:nvSpPr>
        <p:spPr>
          <a:xfrm>
            <a:off x="179512" y="3861048"/>
            <a:ext cx="3744416" cy="1754326"/>
          </a:xfrm>
          <a:prstGeom prst="rect">
            <a:avLst/>
          </a:prstGeom>
          <a:noFill/>
        </p:spPr>
        <p:txBody>
          <a:bodyPr wrap="square" rtlCol="0">
            <a:spAutoFit/>
          </a:bodyPr>
          <a:lstStyle/>
          <a:p>
            <a:pPr algn="just"/>
            <a:r>
              <a:rPr lang="en-US" dirty="0" err="1"/>
              <a:t>Nanorobots</a:t>
            </a:r>
            <a:r>
              <a:rPr lang="en-US" dirty="0"/>
              <a:t>, or </a:t>
            </a:r>
            <a:r>
              <a:rPr lang="en-US" dirty="0" err="1"/>
              <a:t>nanobots</a:t>
            </a:r>
            <a:r>
              <a:rPr lang="en-US" dirty="0"/>
              <a:t> - robots the size of a comparable molecule (less than 10 nm), has the function of movement, processing and transmission of information, the execution of programs.</a:t>
            </a:r>
            <a:endParaRPr lang="uk-UA" dirty="0"/>
          </a:p>
        </p:txBody>
      </p:sp>
      <p:sp>
        <p:nvSpPr>
          <p:cNvPr id="3" name="Прямоугольник 2"/>
          <p:cNvSpPr/>
          <p:nvPr/>
        </p:nvSpPr>
        <p:spPr>
          <a:xfrm>
            <a:off x="5796136" y="1052736"/>
            <a:ext cx="3131840" cy="1477328"/>
          </a:xfrm>
          <a:prstGeom prst="rect">
            <a:avLst/>
          </a:prstGeom>
        </p:spPr>
        <p:txBody>
          <a:bodyPr wrap="square">
            <a:spAutoFit/>
          </a:bodyPr>
          <a:lstStyle/>
          <a:p>
            <a:pPr algn="just"/>
            <a:r>
              <a:rPr lang="en-US" dirty="0" err="1"/>
              <a:t>Nanorobot</a:t>
            </a:r>
            <a:r>
              <a:rPr lang="en-US" dirty="0"/>
              <a:t> - it is the car is capable of accurately interact with </a:t>
            </a:r>
            <a:r>
              <a:rPr lang="en-US" dirty="0" err="1"/>
              <a:t>nanoscale</a:t>
            </a:r>
            <a:r>
              <a:rPr lang="en-US" dirty="0"/>
              <a:t> objects, or the ability to manipulate objects on the </a:t>
            </a:r>
            <a:r>
              <a:rPr lang="en-US" dirty="0" err="1"/>
              <a:t>nanoscale</a:t>
            </a:r>
            <a:r>
              <a:rPr lang="en-US" dirty="0"/>
              <a:t>.</a:t>
            </a:r>
            <a:endParaRPr lang="uk-UA" dirty="0"/>
          </a:p>
        </p:txBody>
      </p:sp>
      <p:sp>
        <p:nvSpPr>
          <p:cNvPr id="4" name="Прямоугольник 3"/>
          <p:cNvSpPr/>
          <p:nvPr/>
        </p:nvSpPr>
        <p:spPr>
          <a:xfrm>
            <a:off x="179512" y="5930696"/>
            <a:ext cx="8748463" cy="738664"/>
          </a:xfrm>
          <a:prstGeom prst="rect">
            <a:avLst/>
          </a:prstGeom>
        </p:spPr>
        <p:txBody>
          <a:bodyPr wrap="square">
            <a:spAutoFit/>
          </a:bodyPr>
          <a:lstStyle/>
          <a:p>
            <a:pPr algn="ctr"/>
            <a:r>
              <a:rPr lang="en-US" sz="1400" b="1" i="1" dirty="0">
                <a:solidFill>
                  <a:srgbClr val="FFFF00"/>
                </a:solidFill>
              </a:rPr>
              <a:t>VІI scientific and practical seminar with international participation</a:t>
            </a:r>
            <a:endParaRPr lang="uk-UA" sz="1400" dirty="0">
              <a:solidFill>
                <a:srgbClr val="FFFF00"/>
              </a:solidFill>
            </a:endParaRPr>
          </a:p>
          <a:p>
            <a:pPr algn="ctr"/>
            <a:r>
              <a:rPr lang="en-US" sz="1400" b="1" dirty="0">
                <a:solidFill>
                  <a:srgbClr val="FFFF00"/>
                </a:solidFill>
              </a:rPr>
              <a:t>"Economic security of the state and scientific and technological aspects of its provision"</a:t>
            </a:r>
          </a:p>
          <a:p>
            <a:pPr algn="ctr"/>
            <a:r>
              <a:rPr lang="en-US" sz="1400" b="1" dirty="0">
                <a:solidFill>
                  <a:srgbClr val="FFFF00"/>
                </a:solidFill>
              </a:rPr>
              <a:t>October 21-22, 2015, Kyiv, </a:t>
            </a:r>
            <a:r>
              <a:rPr lang="en-US" sz="1400" b="1" dirty="0" smtClean="0">
                <a:solidFill>
                  <a:srgbClr val="FFFF00"/>
                </a:solidFill>
              </a:rPr>
              <a:t>Ukraine</a:t>
            </a:r>
            <a:endParaRPr lang="uk-UA" sz="1400" dirty="0">
              <a:solidFill>
                <a:srgbClr val="FFFF00"/>
              </a:solidFill>
            </a:endParaRPr>
          </a:p>
        </p:txBody>
      </p:sp>
    </p:spTree>
    <p:extLst>
      <p:ext uri="{BB962C8B-B14F-4D97-AF65-F5344CB8AC3E}">
        <p14:creationId xmlns:p14="http://schemas.microsoft.com/office/powerpoint/2010/main" val="3554437222"/>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b="1" dirty="0">
                <a:effectLst/>
              </a:rPr>
              <a:t>How to construct it? </a:t>
            </a:r>
            <a:r>
              <a:rPr lang="uk-UA" dirty="0">
                <a:effectLst/>
              </a:rPr>
              <a:t/>
            </a:r>
            <a:br>
              <a:rPr lang="uk-UA" dirty="0">
                <a:effectLst/>
              </a:rPr>
            </a:br>
            <a:endParaRPr lang="uk-UA" dirty="0"/>
          </a:p>
        </p:txBody>
      </p:sp>
      <p:sp>
        <p:nvSpPr>
          <p:cNvPr id="4" name="Объект 3"/>
          <p:cNvSpPr>
            <a:spLocks noGrp="1"/>
          </p:cNvSpPr>
          <p:nvPr>
            <p:ph sz="half" idx="2"/>
          </p:nvPr>
        </p:nvSpPr>
        <p:spPr>
          <a:xfrm>
            <a:off x="467544" y="764704"/>
            <a:ext cx="8240592" cy="1977008"/>
          </a:xfrm>
        </p:spPr>
        <p:txBody>
          <a:bodyPr>
            <a:normAutofit fontScale="85000" lnSpcReduction="20000"/>
          </a:bodyPr>
          <a:lstStyle/>
          <a:p>
            <a:pPr marL="0" indent="0" algn="just">
              <a:buNone/>
            </a:pPr>
            <a:r>
              <a:rPr lang="en-US" dirty="0" smtClean="0"/>
              <a:t>A question is only in constructing of the first </a:t>
            </a:r>
            <a:r>
              <a:rPr lang="en-US" dirty="0" err="1" smtClean="0"/>
              <a:t>nanobot</a:t>
            </a:r>
            <a:r>
              <a:rPr lang="en-US" dirty="0" smtClean="0"/>
              <a:t>. Because it can make a copy of itself with the help of manipulators. Together they will construct two more. Then four. We will not have time to look back, as there will be already millions, and still after a while the air will be filled with them the same as now it is filled with various bacteria. What for? Clearly that when </a:t>
            </a:r>
            <a:r>
              <a:rPr lang="en-US" dirty="0" err="1" smtClean="0"/>
              <a:t>nanobots</a:t>
            </a:r>
            <a:r>
              <a:rPr lang="en-US" dirty="0" smtClean="0"/>
              <a:t> become a reality the world that we know will cease to exist.</a:t>
            </a:r>
          </a:p>
          <a:p>
            <a:pPr algn="just"/>
            <a:endParaRPr lang="uk-UA"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9552" y="2852936"/>
            <a:ext cx="8064896" cy="3024336"/>
          </a:xfrm>
        </p:spPr>
      </p:pic>
      <p:sp>
        <p:nvSpPr>
          <p:cNvPr id="6" name="Прямоугольник 5"/>
          <p:cNvSpPr/>
          <p:nvPr/>
        </p:nvSpPr>
        <p:spPr>
          <a:xfrm>
            <a:off x="179512" y="5877272"/>
            <a:ext cx="8748463" cy="954107"/>
          </a:xfrm>
          <a:prstGeom prst="rect">
            <a:avLst/>
          </a:prstGeom>
        </p:spPr>
        <p:txBody>
          <a:bodyPr wrap="square">
            <a:spAutoFit/>
          </a:bodyPr>
          <a:lstStyle/>
          <a:p>
            <a:pPr algn="ctr"/>
            <a:r>
              <a:rPr lang="en-US" sz="1400" b="1" i="1" dirty="0">
                <a:solidFill>
                  <a:srgbClr val="FFFF00"/>
                </a:solidFill>
              </a:rPr>
              <a:t>VІI scientific and practical seminar with international participation</a:t>
            </a:r>
            <a:endParaRPr lang="uk-UA" sz="1400" dirty="0">
              <a:solidFill>
                <a:srgbClr val="FFFF00"/>
              </a:solidFill>
            </a:endParaRPr>
          </a:p>
          <a:p>
            <a:pPr algn="ctr"/>
            <a:r>
              <a:rPr lang="en-US" sz="1400" b="1" dirty="0">
                <a:solidFill>
                  <a:srgbClr val="FFFF00"/>
                </a:solidFill>
              </a:rPr>
              <a:t>"Economic security of the state and scientific and technological aspects of its provision"</a:t>
            </a:r>
          </a:p>
          <a:p>
            <a:pPr algn="ctr"/>
            <a:r>
              <a:rPr lang="en-US" sz="1400" b="1" dirty="0">
                <a:solidFill>
                  <a:srgbClr val="FFFF00"/>
                </a:solidFill>
              </a:rPr>
              <a:t>October 21-22, 2015, Kyiv, Ukraine</a:t>
            </a:r>
            <a:endParaRPr lang="uk-UA" sz="1400" dirty="0">
              <a:solidFill>
                <a:srgbClr val="FFFF00"/>
              </a:solidFill>
            </a:endParaRPr>
          </a:p>
          <a:p>
            <a:pPr algn="ctr"/>
            <a:endParaRPr lang="uk-UA" sz="1400" dirty="0">
              <a:solidFill>
                <a:srgbClr val="FFFF00"/>
              </a:solidFill>
            </a:endParaRPr>
          </a:p>
        </p:txBody>
      </p:sp>
    </p:spTree>
    <p:extLst>
      <p:ext uri="{BB962C8B-B14F-4D97-AF65-F5344CB8AC3E}">
        <p14:creationId xmlns:p14="http://schemas.microsoft.com/office/powerpoint/2010/main" val="34026171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476672"/>
            <a:ext cx="3528392" cy="2407609"/>
          </a:xfrm>
        </p:spPr>
      </p:pic>
      <p:sp>
        <p:nvSpPr>
          <p:cNvPr id="6" name="Прямоугольник 5"/>
          <p:cNvSpPr/>
          <p:nvPr/>
        </p:nvSpPr>
        <p:spPr>
          <a:xfrm>
            <a:off x="6156176" y="858485"/>
            <a:ext cx="2503868" cy="4801314"/>
          </a:xfrm>
          <a:prstGeom prst="rect">
            <a:avLst/>
          </a:prstGeom>
        </p:spPr>
        <p:txBody>
          <a:bodyPr wrap="square">
            <a:spAutoFit/>
          </a:bodyPr>
          <a:lstStyle/>
          <a:p>
            <a:pPr lvl="0" algn="ctr"/>
            <a:r>
              <a:rPr lang="en-US" dirty="0">
                <a:solidFill>
                  <a:prstClr val="white"/>
                </a:solidFill>
              </a:rPr>
              <a:t>Already </a:t>
            </a:r>
            <a:r>
              <a:rPr lang="en-US" dirty="0" smtClean="0">
                <a:solidFill>
                  <a:prstClr val="white"/>
                </a:solidFill>
              </a:rPr>
              <a:t>scientists </a:t>
            </a:r>
            <a:r>
              <a:rPr lang="en-US" dirty="0">
                <a:solidFill>
                  <a:prstClr val="white"/>
                </a:solidFill>
              </a:rPr>
              <a:t>created some primitive prototypes of molecular machines. For example, a sensor having a switch approximately 1.5 nanometers, capable to count individual molecules in chemical samples. Rice University recently demonstrated </a:t>
            </a:r>
            <a:r>
              <a:rPr lang="en-US" dirty="0" err="1">
                <a:solidFill>
                  <a:prstClr val="white"/>
                </a:solidFill>
              </a:rPr>
              <a:t>nanodevices</a:t>
            </a:r>
            <a:r>
              <a:rPr lang="en-US" dirty="0">
                <a:solidFill>
                  <a:prstClr val="white"/>
                </a:solidFill>
              </a:rPr>
              <a:t> for use in the regulation of chemical processes in modern cars.</a:t>
            </a:r>
            <a:endParaRPr lang="uk-UA" dirty="0">
              <a:solidFill>
                <a:prstClr val="white"/>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3259142"/>
            <a:ext cx="4150320" cy="2593950"/>
          </a:xfrm>
          <a:prstGeom prst="rect">
            <a:avLst/>
          </a:prstGeom>
        </p:spPr>
      </p:pic>
      <p:sp>
        <p:nvSpPr>
          <p:cNvPr id="5" name="Прямоугольник 4"/>
          <p:cNvSpPr/>
          <p:nvPr/>
        </p:nvSpPr>
        <p:spPr>
          <a:xfrm>
            <a:off x="179512" y="5859269"/>
            <a:ext cx="8748463" cy="954107"/>
          </a:xfrm>
          <a:prstGeom prst="rect">
            <a:avLst/>
          </a:prstGeom>
        </p:spPr>
        <p:txBody>
          <a:bodyPr wrap="square">
            <a:spAutoFit/>
          </a:bodyPr>
          <a:lstStyle/>
          <a:p>
            <a:pPr algn="ctr"/>
            <a:r>
              <a:rPr lang="en-US" sz="1400" b="1" i="1" dirty="0">
                <a:solidFill>
                  <a:srgbClr val="FFFF00"/>
                </a:solidFill>
              </a:rPr>
              <a:t>VІI scientific and practical seminar with international participation</a:t>
            </a:r>
            <a:endParaRPr lang="uk-UA" sz="1400" dirty="0">
              <a:solidFill>
                <a:srgbClr val="FFFF00"/>
              </a:solidFill>
            </a:endParaRPr>
          </a:p>
          <a:p>
            <a:pPr algn="ctr"/>
            <a:r>
              <a:rPr lang="en-US" sz="1400" b="1" dirty="0">
                <a:solidFill>
                  <a:srgbClr val="FFFF00"/>
                </a:solidFill>
              </a:rPr>
              <a:t>"Economic security of the state and scientific and technological aspects of its provision"</a:t>
            </a:r>
          </a:p>
          <a:p>
            <a:pPr algn="ctr"/>
            <a:r>
              <a:rPr lang="en-US" sz="1400" b="1" dirty="0">
                <a:solidFill>
                  <a:srgbClr val="FFFF00"/>
                </a:solidFill>
              </a:rPr>
              <a:t>October 21-22, 2015, Kyiv, Ukraine</a:t>
            </a:r>
            <a:endParaRPr lang="uk-UA" sz="1400" dirty="0">
              <a:solidFill>
                <a:srgbClr val="FFFF00"/>
              </a:solidFill>
            </a:endParaRPr>
          </a:p>
          <a:p>
            <a:pPr algn="ctr"/>
            <a:endParaRPr lang="uk-UA" sz="1400" dirty="0">
              <a:solidFill>
                <a:srgbClr val="FFFF00"/>
              </a:solidFill>
            </a:endParaRPr>
          </a:p>
        </p:txBody>
      </p:sp>
    </p:spTree>
    <p:extLst>
      <p:ext uri="{BB962C8B-B14F-4D97-AF65-F5344CB8AC3E}">
        <p14:creationId xmlns:p14="http://schemas.microsoft.com/office/powerpoint/2010/main" val="39604666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11552" y="2261250"/>
            <a:ext cx="3774057" cy="3259414"/>
          </a:xfrm>
        </p:spPr>
      </p:pic>
      <p:sp>
        <p:nvSpPr>
          <p:cNvPr id="3" name="Заголовок 2"/>
          <p:cNvSpPr>
            <a:spLocks noGrp="1"/>
          </p:cNvSpPr>
          <p:nvPr>
            <p:ph type="title"/>
          </p:nvPr>
        </p:nvSpPr>
        <p:spPr/>
        <p:txBody>
          <a:bodyPr>
            <a:normAutofit fontScale="90000"/>
          </a:bodyPr>
          <a:lstStyle/>
          <a:p>
            <a:r>
              <a:rPr lang="en-US" b="1" dirty="0"/>
              <a:t>What tasks can </a:t>
            </a:r>
            <a:r>
              <a:rPr lang="en-US" sz="4400" b="1" dirty="0"/>
              <a:t>perform</a:t>
            </a:r>
            <a:r>
              <a:rPr lang="en-US" b="1" dirty="0"/>
              <a:t> </a:t>
            </a:r>
            <a:r>
              <a:rPr lang="en-US" b="1" dirty="0" err="1"/>
              <a:t>nanobots</a:t>
            </a:r>
            <a:r>
              <a:rPr lang="en-US" b="1" dirty="0"/>
              <a:t>?</a:t>
            </a:r>
            <a:endParaRPr lang="uk-UA" b="1" dirty="0"/>
          </a:p>
        </p:txBody>
      </p:sp>
      <p:sp>
        <p:nvSpPr>
          <p:cNvPr id="4" name="Прямоугольник 3"/>
          <p:cNvSpPr/>
          <p:nvPr/>
        </p:nvSpPr>
        <p:spPr>
          <a:xfrm>
            <a:off x="539552" y="1628800"/>
            <a:ext cx="4572000" cy="4524315"/>
          </a:xfrm>
          <a:prstGeom prst="rect">
            <a:avLst/>
          </a:prstGeom>
        </p:spPr>
        <p:txBody>
          <a:bodyPr>
            <a:spAutoFit/>
          </a:bodyPr>
          <a:lstStyle/>
          <a:p>
            <a:pPr algn="just"/>
            <a:r>
              <a:rPr lang="en-US" dirty="0"/>
              <a:t>In the future, </a:t>
            </a:r>
            <a:r>
              <a:rPr lang="en-US" dirty="0" err="1"/>
              <a:t>nanorobots</a:t>
            </a:r>
            <a:r>
              <a:rPr lang="en-US" dirty="0"/>
              <a:t> will be able to help a person get rid of many diseases because they can carry not only medicine, but also mini-tools directly to the internal organs and systems, which require treatment. I.e., "service" to have a more detailed address, than with treatment by conventional means, when the drugs are administered into the body orally, intramuscularly or intravenously. It is unknown which of them goes directly to the place which requires treatment, and which is dispersed in the body. Additionally, </a:t>
            </a:r>
            <a:r>
              <a:rPr lang="en-US" dirty="0" err="1"/>
              <a:t>nanorobots</a:t>
            </a:r>
            <a:r>
              <a:rPr lang="en-US" dirty="0"/>
              <a:t> moving precisely to the site of infection, reduce the risk of side effects that will benefit the health of the patient.</a:t>
            </a:r>
            <a:endParaRPr lang="uk-UA" dirty="0"/>
          </a:p>
        </p:txBody>
      </p:sp>
      <p:sp>
        <p:nvSpPr>
          <p:cNvPr id="6" name="Прямоугольник 5"/>
          <p:cNvSpPr/>
          <p:nvPr/>
        </p:nvSpPr>
        <p:spPr>
          <a:xfrm>
            <a:off x="179512" y="6003285"/>
            <a:ext cx="8748463" cy="954107"/>
          </a:xfrm>
          <a:prstGeom prst="rect">
            <a:avLst/>
          </a:prstGeom>
        </p:spPr>
        <p:txBody>
          <a:bodyPr wrap="square">
            <a:spAutoFit/>
          </a:bodyPr>
          <a:lstStyle/>
          <a:p>
            <a:pPr algn="ctr"/>
            <a:r>
              <a:rPr lang="en-US" sz="1400" b="1" i="1" dirty="0">
                <a:solidFill>
                  <a:srgbClr val="FFFF00"/>
                </a:solidFill>
              </a:rPr>
              <a:t>VІI scientific and practical seminar with international participation</a:t>
            </a:r>
            <a:endParaRPr lang="uk-UA" sz="1400" dirty="0">
              <a:solidFill>
                <a:srgbClr val="FFFF00"/>
              </a:solidFill>
            </a:endParaRPr>
          </a:p>
          <a:p>
            <a:pPr algn="ctr"/>
            <a:r>
              <a:rPr lang="en-US" sz="1400" b="1" dirty="0">
                <a:solidFill>
                  <a:srgbClr val="FFFF00"/>
                </a:solidFill>
              </a:rPr>
              <a:t>"Economic security of the state and scientific and technological aspects of its provision"</a:t>
            </a:r>
          </a:p>
          <a:p>
            <a:pPr algn="ctr"/>
            <a:r>
              <a:rPr lang="en-US" sz="1400" b="1" dirty="0">
                <a:solidFill>
                  <a:srgbClr val="FFFF00"/>
                </a:solidFill>
              </a:rPr>
              <a:t>October 21-22, 2015, Kyiv, Ukraine</a:t>
            </a:r>
            <a:endParaRPr lang="uk-UA" sz="1400" dirty="0">
              <a:solidFill>
                <a:srgbClr val="FFFF00"/>
              </a:solidFill>
            </a:endParaRPr>
          </a:p>
          <a:p>
            <a:pPr algn="ctr"/>
            <a:endParaRPr lang="uk-UA" sz="1400" dirty="0">
              <a:solidFill>
                <a:srgbClr val="FFFF00"/>
              </a:solidFill>
            </a:endParaRPr>
          </a:p>
        </p:txBody>
      </p:sp>
    </p:spTree>
    <p:extLst>
      <p:ext uri="{BB962C8B-B14F-4D97-AF65-F5344CB8AC3E}">
        <p14:creationId xmlns:p14="http://schemas.microsoft.com/office/powerpoint/2010/main" val="383098352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1960" y="3068960"/>
            <a:ext cx="4427984" cy="3006333"/>
          </a:xfrm>
        </p:spPr>
      </p:pic>
      <p:sp>
        <p:nvSpPr>
          <p:cNvPr id="4" name="Прямоугольник 3"/>
          <p:cNvSpPr/>
          <p:nvPr/>
        </p:nvSpPr>
        <p:spPr>
          <a:xfrm>
            <a:off x="4067944" y="476672"/>
            <a:ext cx="4572000" cy="2308324"/>
          </a:xfrm>
          <a:prstGeom prst="rect">
            <a:avLst/>
          </a:prstGeom>
        </p:spPr>
        <p:txBody>
          <a:bodyPr>
            <a:spAutoFit/>
          </a:bodyPr>
          <a:lstStyle/>
          <a:p>
            <a:pPr algn="just"/>
            <a:r>
              <a:rPr lang="en-US" dirty="0"/>
              <a:t>Imagine going to the doctor for treatment of constant cold. Instead of giving you a pill or a shot, the doctor sends you to a special medical team which implants a tiny robot in your blood. The robot recognizes the cause of your illness is sent to the appropriate system and provides a dose of medicine directly to the infected area.</a:t>
            </a:r>
            <a:endParaRPr lang="uk-UA"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478307"/>
            <a:ext cx="3528392" cy="2733675"/>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580" y="3789040"/>
            <a:ext cx="2880320" cy="2088232"/>
          </a:xfrm>
          <a:prstGeom prst="rect">
            <a:avLst/>
          </a:prstGeom>
        </p:spPr>
      </p:pic>
      <p:sp>
        <p:nvSpPr>
          <p:cNvPr id="8" name="Прямоугольник 7"/>
          <p:cNvSpPr/>
          <p:nvPr/>
        </p:nvSpPr>
        <p:spPr>
          <a:xfrm>
            <a:off x="179512" y="6075293"/>
            <a:ext cx="8748463" cy="954107"/>
          </a:xfrm>
          <a:prstGeom prst="rect">
            <a:avLst/>
          </a:prstGeom>
        </p:spPr>
        <p:txBody>
          <a:bodyPr wrap="square">
            <a:spAutoFit/>
          </a:bodyPr>
          <a:lstStyle/>
          <a:p>
            <a:pPr algn="ctr"/>
            <a:r>
              <a:rPr lang="en-US" sz="1400" b="1" i="1" dirty="0">
                <a:solidFill>
                  <a:srgbClr val="FFFF00"/>
                </a:solidFill>
              </a:rPr>
              <a:t>VІI scientific and practical seminar with international participation</a:t>
            </a:r>
            <a:endParaRPr lang="uk-UA" sz="1400" dirty="0">
              <a:solidFill>
                <a:srgbClr val="FFFF00"/>
              </a:solidFill>
            </a:endParaRPr>
          </a:p>
          <a:p>
            <a:pPr algn="ctr"/>
            <a:r>
              <a:rPr lang="en-US" sz="1400" b="1" dirty="0">
                <a:solidFill>
                  <a:srgbClr val="FFFF00"/>
                </a:solidFill>
              </a:rPr>
              <a:t>"Economic security of the state and scientific and technological aspects of its provision"</a:t>
            </a:r>
          </a:p>
          <a:p>
            <a:pPr algn="ctr"/>
            <a:r>
              <a:rPr lang="en-US" sz="1400" b="1" dirty="0">
                <a:solidFill>
                  <a:srgbClr val="FFFF00"/>
                </a:solidFill>
              </a:rPr>
              <a:t>October 21-22, 2015, Kyiv, Ukraine</a:t>
            </a:r>
            <a:endParaRPr lang="uk-UA" sz="1400" dirty="0">
              <a:solidFill>
                <a:srgbClr val="FFFF00"/>
              </a:solidFill>
            </a:endParaRPr>
          </a:p>
          <a:p>
            <a:pPr algn="ctr"/>
            <a:endParaRPr lang="uk-UA" sz="1400" dirty="0">
              <a:solidFill>
                <a:srgbClr val="FFFF00"/>
              </a:solidFill>
            </a:endParaRPr>
          </a:p>
        </p:txBody>
      </p:sp>
    </p:spTree>
    <p:extLst>
      <p:ext uri="{BB962C8B-B14F-4D97-AF65-F5344CB8AC3E}">
        <p14:creationId xmlns:p14="http://schemas.microsoft.com/office/powerpoint/2010/main" val="33261663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936104"/>
          </a:xfrm>
        </p:spPr>
        <p:txBody>
          <a:bodyPr>
            <a:normAutofit/>
          </a:bodyPr>
          <a:lstStyle/>
          <a:p>
            <a:pPr algn="ctr"/>
            <a:r>
              <a:rPr lang="uk-UA" b="1" dirty="0" err="1" smtClean="0">
                <a:effectLst/>
              </a:rPr>
              <a:t>Now</a:t>
            </a:r>
            <a:r>
              <a:rPr lang="uk-UA" b="1" dirty="0" smtClean="0">
                <a:effectLst/>
              </a:rPr>
              <a:t> </a:t>
            </a:r>
            <a:r>
              <a:rPr lang="uk-UA" b="1" dirty="0" err="1" smtClean="0">
                <a:effectLst/>
              </a:rPr>
              <a:t>about</a:t>
            </a:r>
            <a:r>
              <a:rPr lang="uk-UA" b="1" dirty="0" smtClean="0">
                <a:effectLst/>
              </a:rPr>
              <a:t> </a:t>
            </a:r>
            <a:r>
              <a:rPr lang="uk-UA" b="1" dirty="0" err="1" smtClean="0">
                <a:effectLst/>
              </a:rPr>
              <a:t>sad</a:t>
            </a:r>
            <a:endParaRPr lang="uk-UA"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8746" y="1916832"/>
            <a:ext cx="4059238" cy="3044428"/>
          </a:xfrm>
        </p:spPr>
      </p:pic>
      <p:sp>
        <p:nvSpPr>
          <p:cNvPr id="4" name="Объект 3"/>
          <p:cNvSpPr>
            <a:spLocks noGrp="1"/>
          </p:cNvSpPr>
          <p:nvPr>
            <p:ph sz="half" idx="2"/>
          </p:nvPr>
        </p:nvSpPr>
        <p:spPr/>
        <p:txBody>
          <a:bodyPr>
            <a:normAutofit fontScale="92500" lnSpcReduction="20000"/>
          </a:bodyPr>
          <a:lstStyle/>
          <a:p>
            <a:pPr marL="0" indent="0" algn="just">
              <a:buNone/>
            </a:pPr>
            <a:r>
              <a:rPr lang="uk-UA" dirty="0"/>
              <a:t> </a:t>
            </a:r>
            <a:r>
              <a:rPr lang="uk-UA" dirty="0" err="1"/>
              <a:t>Nanobots</a:t>
            </a:r>
            <a:r>
              <a:rPr lang="uk-UA" dirty="0"/>
              <a:t> </a:t>
            </a:r>
            <a:r>
              <a:rPr lang="uk-UA" dirty="0" err="1"/>
              <a:t>can</a:t>
            </a:r>
            <a:r>
              <a:rPr lang="uk-UA" dirty="0"/>
              <a:t> </a:t>
            </a:r>
            <a:r>
              <a:rPr lang="uk-UA" dirty="0" err="1"/>
              <a:t>destroy</a:t>
            </a:r>
            <a:r>
              <a:rPr lang="uk-UA" dirty="0"/>
              <a:t> </a:t>
            </a:r>
            <a:r>
              <a:rPr lang="uk-UA" dirty="0" err="1"/>
              <a:t>in</a:t>
            </a:r>
            <a:r>
              <a:rPr lang="uk-UA" dirty="0"/>
              <a:t> </a:t>
            </a:r>
            <a:r>
              <a:rPr lang="uk-UA" dirty="0" err="1"/>
              <a:t>one</a:t>
            </a:r>
            <a:r>
              <a:rPr lang="uk-UA" dirty="0"/>
              <a:t> </a:t>
            </a:r>
            <a:r>
              <a:rPr lang="uk-UA" dirty="0" err="1"/>
              <a:t>second</a:t>
            </a:r>
            <a:r>
              <a:rPr lang="uk-UA" dirty="0"/>
              <a:t> </a:t>
            </a:r>
            <a:r>
              <a:rPr lang="uk-UA" dirty="0" err="1"/>
              <a:t>the</a:t>
            </a:r>
            <a:r>
              <a:rPr lang="uk-UA" dirty="0"/>
              <a:t> </a:t>
            </a:r>
            <a:r>
              <a:rPr lang="uk-UA" dirty="0" err="1"/>
              <a:t>population</a:t>
            </a:r>
            <a:r>
              <a:rPr lang="uk-UA" dirty="0"/>
              <a:t> </a:t>
            </a:r>
            <a:r>
              <a:rPr lang="uk-UA" dirty="0" err="1"/>
              <a:t>of</a:t>
            </a:r>
            <a:r>
              <a:rPr lang="uk-UA" dirty="0"/>
              <a:t> </a:t>
            </a:r>
            <a:r>
              <a:rPr lang="uk-UA" dirty="0" err="1"/>
              <a:t>any</a:t>
            </a:r>
            <a:r>
              <a:rPr lang="uk-UA" dirty="0"/>
              <a:t> </a:t>
            </a:r>
            <a:r>
              <a:rPr lang="uk-UA" dirty="0" err="1"/>
              <a:t>country</a:t>
            </a:r>
            <a:r>
              <a:rPr lang="uk-UA" dirty="0"/>
              <a:t>. </a:t>
            </a:r>
            <a:r>
              <a:rPr lang="uk-UA" dirty="0" err="1"/>
              <a:t>They</a:t>
            </a:r>
            <a:r>
              <a:rPr lang="uk-UA" dirty="0"/>
              <a:t> </a:t>
            </a:r>
            <a:r>
              <a:rPr lang="uk-UA" dirty="0" err="1"/>
              <a:t>can</a:t>
            </a:r>
            <a:r>
              <a:rPr lang="uk-UA" dirty="0"/>
              <a:t> </a:t>
            </a:r>
            <a:r>
              <a:rPr lang="uk-UA" dirty="0" err="1"/>
              <a:t>destroy</a:t>
            </a:r>
            <a:r>
              <a:rPr lang="uk-UA" dirty="0"/>
              <a:t> </a:t>
            </a:r>
            <a:r>
              <a:rPr lang="uk-UA" dirty="0" err="1"/>
              <a:t>only</a:t>
            </a:r>
            <a:r>
              <a:rPr lang="uk-UA" dirty="0"/>
              <a:t> </a:t>
            </a:r>
            <a:r>
              <a:rPr lang="uk-UA" dirty="0" err="1"/>
              <a:t>black</a:t>
            </a:r>
            <a:r>
              <a:rPr lang="uk-UA" dirty="0"/>
              <a:t> </a:t>
            </a:r>
            <a:r>
              <a:rPr lang="uk-UA" dirty="0" err="1"/>
              <a:t>or</a:t>
            </a:r>
            <a:r>
              <a:rPr lang="uk-UA" dirty="0"/>
              <a:t>, </a:t>
            </a:r>
            <a:r>
              <a:rPr lang="uk-UA" dirty="0" err="1"/>
              <a:t>on</a:t>
            </a:r>
            <a:r>
              <a:rPr lang="uk-UA" dirty="0"/>
              <a:t> </a:t>
            </a:r>
            <a:r>
              <a:rPr lang="uk-UA" dirty="0" err="1"/>
              <a:t>the</a:t>
            </a:r>
            <a:r>
              <a:rPr lang="uk-UA" dirty="0"/>
              <a:t> </a:t>
            </a:r>
            <a:r>
              <a:rPr lang="uk-UA" dirty="0" err="1"/>
              <a:t>contrary</a:t>
            </a:r>
            <a:r>
              <a:rPr lang="uk-UA" dirty="0"/>
              <a:t>, </a:t>
            </a:r>
            <a:r>
              <a:rPr lang="uk-UA" dirty="0" err="1"/>
              <a:t>only</a:t>
            </a:r>
            <a:r>
              <a:rPr lang="uk-UA" dirty="0"/>
              <a:t> </a:t>
            </a:r>
            <a:r>
              <a:rPr lang="uk-UA" dirty="0" err="1"/>
              <a:t>white</a:t>
            </a:r>
            <a:r>
              <a:rPr lang="uk-UA" dirty="0"/>
              <a:t>. </a:t>
            </a:r>
            <a:r>
              <a:rPr lang="uk-UA" dirty="0" err="1"/>
              <a:t>They</a:t>
            </a:r>
            <a:r>
              <a:rPr lang="uk-UA" dirty="0"/>
              <a:t> </a:t>
            </a:r>
            <a:r>
              <a:rPr lang="uk-UA" dirty="0" err="1"/>
              <a:t>can</a:t>
            </a:r>
            <a:r>
              <a:rPr lang="uk-UA" dirty="0"/>
              <a:t> </a:t>
            </a:r>
            <a:r>
              <a:rPr lang="uk-UA" dirty="0" err="1"/>
              <a:t>destroy</a:t>
            </a:r>
            <a:r>
              <a:rPr lang="uk-UA" dirty="0"/>
              <a:t> </a:t>
            </a:r>
            <a:r>
              <a:rPr lang="uk-UA" dirty="0" err="1"/>
              <a:t>only</a:t>
            </a:r>
            <a:r>
              <a:rPr lang="uk-UA" dirty="0"/>
              <a:t> </a:t>
            </a:r>
            <a:r>
              <a:rPr lang="uk-UA" dirty="0" err="1"/>
              <a:t>young</a:t>
            </a:r>
            <a:r>
              <a:rPr lang="uk-UA" dirty="0"/>
              <a:t> </a:t>
            </a:r>
            <a:r>
              <a:rPr lang="uk-UA" dirty="0" err="1"/>
              <a:t>people</a:t>
            </a:r>
            <a:r>
              <a:rPr lang="uk-UA" dirty="0"/>
              <a:t> </a:t>
            </a:r>
            <a:r>
              <a:rPr lang="uk-UA" dirty="0" err="1"/>
              <a:t>of</a:t>
            </a:r>
            <a:r>
              <a:rPr lang="uk-UA" dirty="0"/>
              <a:t> 25 </a:t>
            </a:r>
            <a:r>
              <a:rPr lang="uk-UA" dirty="0" err="1"/>
              <a:t>years</a:t>
            </a:r>
            <a:r>
              <a:rPr lang="uk-UA" dirty="0"/>
              <a:t>. </a:t>
            </a:r>
            <a:r>
              <a:rPr lang="uk-UA" dirty="0" err="1"/>
              <a:t>And</a:t>
            </a:r>
            <a:r>
              <a:rPr lang="uk-UA" dirty="0"/>
              <a:t> </a:t>
            </a:r>
            <a:r>
              <a:rPr lang="uk-UA" dirty="0" err="1"/>
              <a:t>everyone</a:t>
            </a:r>
            <a:r>
              <a:rPr lang="uk-UA" dirty="0"/>
              <a:t> </a:t>
            </a:r>
            <a:r>
              <a:rPr lang="uk-UA" dirty="0" err="1"/>
              <a:t>who</a:t>
            </a:r>
            <a:r>
              <a:rPr lang="uk-UA" dirty="0"/>
              <a:t> </a:t>
            </a:r>
            <a:r>
              <a:rPr lang="uk-UA" dirty="0" err="1"/>
              <a:t>is</a:t>
            </a:r>
            <a:r>
              <a:rPr lang="uk-UA" dirty="0"/>
              <a:t> </a:t>
            </a:r>
            <a:r>
              <a:rPr lang="uk-UA" dirty="0" err="1"/>
              <a:t>older</a:t>
            </a:r>
            <a:r>
              <a:rPr lang="uk-UA" dirty="0"/>
              <a:t> </a:t>
            </a:r>
            <a:r>
              <a:rPr lang="uk-UA" dirty="0" err="1"/>
              <a:t>than</a:t>
            </a:r>
            <a:r>
              <a:rPr lang="uk-UA" dirty="0"/>
              <a:t> 50. </a:t>
            </a:r>
            <a:r>
              <a:rPr lang="uk-UA" dirty="0" err="1"/>
              <a:t>All</a:t>
            </a:r>
            <a:r>
              <a:rPr lang="uk-UA" dirty="0"/>
              <a:t> </a:t>
            </a:r>
            <a:r>
              <a:rPr lang="uk-UA" dirty="0" err="1"/>
              <a:t>depends</a:t>
            </a:r>
            <a:r>
              <a:rPr lang="uk-UA" dirty="0"/>
              <a:t> </a:t>
            </a:r>
            <a:r>
              <a:rPr lang="uk-UA" dirty="0" err="1"/>
              <a:t>on</a:t>
            </a:r>
            <a:r>
              <a:rPr lang="uk-UA" dirty="0"/>
              <a:t> </a:t>
            </a:r>
            <a:r>
              <a:rPr lang="uk-UA" dirty="0" err="1"/>
              <a:t>the</a:t>
            </a:r>
            <a:r>
              <a:rPr lang="uk-UA" dirty="0"/>
              <a:t> </a:t>
            </a:r>
            <a:r>
              <a:rPr lang="uk-UA" dirty="0" err="1"/>
              <a:t>one</a:t>
            </a:r>
            <a:r>
              <a:rPr lang="uk-UA" dirty="0"/>
              <a:t> </a:t>
            </a:r>
            <a:r>
              <a:rPr lang="uk-UA" dirty="0" err="1"/>
              <a:t>who</a:t>
            </a:r>
            <a:r>
              <a:rPr lang="uk-UA" dirty="0"/>
              <a:t> </a:t>
            </a:r>
            <a:r>
              <a:rPr lang="uk-UA" dirty="0" err="1"/>
              <a:t>will</a:t>
            </a:r>
            <a:r>
              <a:rPr lang="uk-UA" dirty="0"/>
              <a:t> </a:t>
            </a:r>
            <a:r>
              <a:rPr lang="uk-UA" dirty="0" err="1"/>
              <a:t>operate</a:t>
            </a:r>
            <a:r>
              <a:rPr lang="uk-UA" dirty="0"/>
              <a:t> </a:t>
            </a:r>
            <a:r>
              <a:rPr lang="uk-UA" dirty="0" err="1"/>
              <a:t>with</a:t>
            </a:r>
            <a:r>
              <a:rPr lang="uk-UA" dirty="0"/>
              <a:t> </a:t>
            </a:r>
            <a:r>
              <a:rPr lang="uk-UA" dirty="0" err="1"/>
              <a:t>them</a:t>
            </a:r>
            <a:r>
              <a:rPr lang="uk-UA" dirty="0"/>
              <a:t>. </a:t>
            </a:r>
            <a:r>
              <a:rPr lang="uk-UA" dirty="0" err="1"/>
              <a:t>Nanobot</a:t>
            </a:r>
            <a:r>
              <a:rPr lang="uk-UA" dirty="0"/>
              <a:t> </a:t>
            </a:r>
            <a:r>
              <a:rPr lang="uk-UA" dirty="0" err="1"/>
              <a:t>is</a:t>
            </a:r>
            <a:r>
              <a:rPr lang="uk-UA" dirty="0"/>
              <a:t> </a:t>
            </a:r>
            <a:r>
              <a:rPr lang="uk-UA" dirty="0" err="1"/>
              <a:t>the</a:t>
            </a:r>
            <a:r>
              <a:rPr lang="uk-UA" dirty="0"/>
              <a:t> </a:t>
            </a:r>
            <a:r>
              <a:rPr lang="uk-UA" dirty="0" err="1"/>
              <a:t>computer</a:t>
            </a:r>
            <a:r>
              <a:rPr lang="uk-UA" dirty="0"/>
              <a:t> </a:t>
            </a:r>
            <a:r>
              <a:rPr lang="uk-UA" dirty="0" err="1"/>
              <a:t>which</a:t>
            </a:r>
            <a:r>
              <a:rPr lang="uk-UA" dirty="0"/>
              <a:t> </a:t>
            </a:r>
            <a:r>
              <a:rPr lang="uk-UA" dirty="0" err="1"/>
              <a:t>receives</a:t>
            </a:r>
            <a:r>
              <a:rPr lang="uk-UA" dirty="0"/>
              <a:t> </a:t>
            </a:r>
            <a:r>
              <a:rPr lang="uk-UA" dirty="0" err="1"/>
              <a:t>commands</a:t>
            </a:r>
            <a:r>
              <a:rPr lang="uk-UA" dirty="0"/>
              <a:t> </a:t>
            </a:r>
            <a:r>
              <a:rPr lang="uk-UA" dirty="0" err="1"/>
              <a:t>from</a:t>
            </a:r>
            <a:r>
              <a:rPr lang="uk-UA" dirty="0"/>
              <a:t> </a:t>
            </a:r>
            <a:r>
              <a:rPr lang="uk-UA" dirty="0" err="1"/>
              <a:t>the</a:t>
            </a:r>
            <a:r>
              <a:rPr lang="uk-UA" dirty="0"/>
              <a:t> </a:t>
            </a:r>
            <a:r>
              <a:rPr lang="uk-UA" dirty="0" err="1"/>
              <a:t>outside</a:t>
            </a:r>
            <a:r>
              <a:rPr lang="uk-UA" dirty="0"/>
              <a:t>. </a:t>
            </a:r>
            <a:r>
              <a:rPr lang="uk-UA" dirty="0" err="1"/>
              <a:t>At</a:t>
            </a:r>
            <a:r>
              <a:rPr lang="uk-UA" dirty="0"/>
              <a:t> </a:t>
            </a:r>
            <a:r>
              <a:rPr lang="uk-UA" dirty="0" err="1"/>
              <a:t>last</a:t>
            </a:r>
            <a:r>
              <a:rPr lang="uk-UA" dirty="0"/>
              <a:t> </a:t>
            </a:r>
            <a:r>
              <a:rPr lang="uk-UA" dirty="0" err="1"/>
              <a:t>they</a:t>
            </a:r>
            <a:r>
              <a:rPr lang="uk-UA" dirty="0"/>
              <a:t> </a:t>
            </a:r>
            <a:r>
              <a:rPr lang="uk-UA" dirty="0" err="1"/>
              <a:t>will</a:t>
            </a:r>
            <a:r>
              <a:rPr lang="uk-UA" dirty="0"/>
              <a:t> </a:t>
            </a:r>
            <a:r>
              <a:rPr lang="uk-UA" dirty="0" err="1"/>
              <a:t>receive</a:t>
            </a:r>
            <a:r>
              <a:rPr lang="uk-UA" dirty="0"/>
              <a:t> </a:t>
            </a:r>
            <a:r>
              <a:rPr lang="uk-UA" dirty="0" err="1"/>
              <a:t>real</a:t>
            </a:r>
            <a:r>
              <a:rPr lang="uk-UA" dirty="0"/>
              <a:t> </a:t>
            </a:r>
            <a:r>
              <a:rPr lang="uk-UA" dirty="0" err="1"/>
              <a:t>authority</a:t>
            </a:r>
            <a:r>
              <a:rPr lang="uk-UA" dirty="0"/>
              <a:t>.</a:t>
            </a:r>
          </a:p>
          <a:p>
            <a:pPr algn="just"/>
            <a:endParaRPr lang="uk-UA" dirty="0"/>
          </a:p>
        </p:txBody>
      </p:sp>
      <p:sp>
        <p:nvSpPr>
          <p:cNvPr id="6" name="Прямоугольник 5"/>
          <p:cNvSpPr/>
          <p:nvPr/>
        </p:nvSpPr>
        <p:spPr>
          <a:xfrm>
            <a:off x="179512" y="5688449"/>
            <a:ext cx="8748463" cy="954107"/>
          </a:xfrm>
          <a:prstGeom prst="rect">
            <a:avLst/>
          </a:prstGeom>
        </p:spPr>
        <p:txBody>
          <a:bodyPr wrap="square">
            <a:spAutoFit/>
          </a:bodyPr>
          <a:lstStyle/>
          <a:p>
            <a:pPr algn="ctr"/>
            <a:r>
              <a:rPr lang="en-US" sz="1400" b="1" i="1" dirty="0">
                <a:solidFill>
                  <a:srgbClr val="FFFF00"/>
                </a:solidFill>
              </a:rPr>
              <a:t>VІI scientific and practical seminar with international participation</a:t>
            </a:r>
            <a:endParaRPr lang="uk-UA" sz="1400" dirty="0">
              <a:solidFill>
                <a:srgbClr val="FFFF00"/>
              </a:solidFill>
            </a:endParaRPr>
          </a:p>
          <a:p>
            <a:pPr algn="ctr"/>
            <a:r>
              <a:rPr lang="en-US" sz="1400" b="1" dirty="0">
                <a:solidFill>
                  <a:srgbClr val="FFFF00"/>
                </a:solidFill>
              </a:rPr>
              <a:t>"Economic security of the state and scientific and technological aspects of its provision"</a:t>
            </a:r>
          </a:p>
          <a:p>
            <a:pPr algn="ctr"/>
            <a:r>
              <a:rPr lang="en-US" sz="1400" b="1" dirty="0">
                <a:solidFill>
                  <a:srgbClr val="FFFF00"/>
                </a:solidFill>
              </a:rPr>
              <a:t>October 21-22, 2015, Kyiv, Ukraine</a:t>
            </a:r>
            <a:endParaRPr lang="uk-UA" sz="1400" dirty="0">
              <a:solidFill>
                <a:srgbClr val="FFFF00"/>
              </a:solidFill>
            </a:endParaRPr>
          </a:p>
          <a:p>
            <a:pPr algn="ctr"/>
            <a:endParaRPr lang="uk-UA" sz="1400" dirty="0">
              <a:solidFill>
                <a:srgbClr val="FFFF00"/>
              </a:solidFill>
            </a:endParaRPr>
          </a:p>
        </p:txBody>
      </p:sp>
    </p:spTree>
    <p:extLst>
      <p:ext uri="{BB962C8B-B14F-4D97-AF65-F5344CB8AC3E}">
        <p14:creationId xmlns:p14="http://schemas.microsoft.com/office/powerpoint/2010/main" val="15994344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b="1" dirty="0">
                <a:effectLst/>
              </a:rPr>
              <a:t>When will it happen?</a:t>
            </a:r>
            <a:r>
              <a:rPr lang="uk-UA" dirty="0">
                <a:effectLst/>
              </a:rPr>
              <a:t/>
            </a:r>
            <a:br>
              <a:rPr lang="uk-UA" dirty="0">
                <a:effectLst/>
              </a:rPr>
            </a:br>
            <a:endParaRPr lang="uk-UA" dirty="0"/>
          </a:p>
        </p:txBody>
      </p:sp>
      <p:sp>
        <p:nvSpPr>
          <p:cNvPr id="3" name="Объект 2"/>
          <p:cNvSpPr>
            <a:spLocks noGrp="1"/>
          </p:cNvSpPr>
          <p:nvPr>
            <p:ph sz="half" idx="1"/>
          </p:nvPr>
        </p:nvSpPr>
        <p:spPr>
          <a:xfrm>
            <a:off x="457200" y="4077072"/>
            <a:ext cx="8075240" cy="2018928"/>
          </a:xfrm>
        </p:spPr>
        <p:txBody>
          <a:bodyPr>
            <a:normAutofit/>
          </a:bodyPr>
          <a:lstStyle/>
          <a:p>
            <a:pPr marL="0" indent="0" algn="just">
              <a:buNone/>
            </a:pPr>
            <a:r>
              <a:rPr lang="en-US" sz="2200" dirty="0" smtClean="0"/>
              <a:t>The exact answer does not exist. From 15 up to 50 years, is more exact while nobody undertakes to predict. Process goes, more and more than research groups are involved in it, and more and more countries allocate money for scientific projects in this area. Its forms can be various.</a:t>
            </a:r>
          </a:p>
          <a:p>
            <a:pPr algn="just"/>
            <a:endParaRPr lang="uk-UA" sz="2200"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043608" y="908720"/>
            <a:ext cx="7128792" cy="3044428"/>
          </a:xfrm>
        </p:spPr>
      </p:pic>
      <p:sp>
        <p:nvSpPr>
          <p:cNvPr id="6" name="Прямоугольник 5"/>
          <p:cNvSpPr/>
          <p:nvPr/>
        </p:nvSpPr>
        <p:spPr>
          <a:xfrm>
            <a:off x="179512" y="5859269"/>
            <a:ext cx="8748463" cy="954107"/>
          </a:xfrm>
          <a:prstGeom prst="rect">
            <a:avLst/>
          </a:prstGeom>
        </p:spPr>
        <p:txBody>
          <a:bodyPr wrap="square">
            <a:spAutoFit/>
          </a:bodyPr>
          <a:lstStyle/>
          <a:p>
            <a:pPr algn="ctr"/>
            <a:r>
              <a:rPr lang="en-US" sz="1400" b="1" i="1" dirty="0">
                <a:solidFill>
                  <a:srgbClr val="FFFF00"/>
                </a:solidFill>
              </a:rPr>
              <a:t>VІI scientific and practical seminar with international participation</a:t>
            </a:r>
            <a:endParaRPr lang="uk-UA" sz="1400" dirty="0">
              <a:solidFill>
                <a:srgbClr val="FFFF00"/>
              </a:solidFill>
            </a:endParaRPr>
          </a:p>
          <a:p>
            <a:pPr algn="ctr"/>
            <a:r>
              <a:rPr lang="en-US" sz="1400" b="1" dirty="0">
                <a:solidFill>
                  <a:srgbClr val="FFFF00"/>
                </a:solidFill>
              </a:rPr>
              <a:t>"Economic security of the state and scientific and technological aspects of its provision"</a:t>
            </a:r>
          </a:p>
          <a:p>
            <a:pPr algn="ctr"/>
            <a:r>
              <a:rPr lang="en-US" sz="1400" b="1" dirty="0">
                <a:solidFill>
                  <a:srgbClr val="FFFF00"/>
                </a:solidFill>
              </a:rPr>
              <a:t>October 21-22, 2015, Kyiv, Ukraine</a:t>
            </a:r>
            <a:endParaRPr lang="uk-UA" sz="1400" dirty="0">
              <a:solidFill>
                <a:srgbClr val="FFFF00"/>
              </a:solidFill>
            </a:endParaRPr>
          </a:p>
          <a:p>
            <a:pPr algn="ctr"/>
            <a:endParaRPr lang="uk-UA" sz="1400" dirty="0">
              <a:solidFill>
                <a:srgbClr val="FFFF00"/>
              </a:solidFill>
            </a:endParaRPr>
          </a:p>
        </p:txBody>
      </p:sp>
    </p:spTree>
    <p:extLst>
      <p:ext uri="{BB962C8B-B14F-4D97-AF65-F5344CB8AC3E}">
        <p14:creationId xmlns:p14="http://schemas.microsoft.com/office/powerpoint/2010/main" val="38645990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125</TotalTime>
  <Words>1000</Words>
  <Application>Microsoft Office PowerPoint</Application>
  <PresentationFormat>Экран (4:3)</PresentationFormat>
  <Paragraphs>53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Бумажная</vt:lpstr>
      <vt:lpstr> Nanobots in the context of innovative technologies</vt:lpstr>
      <vt:lpstr>Презентация PowerPoint</vt:lpstr>
      <vt:lpstr>Презентация PowerPoint</vt:lpstr>
      <vt:lpstr>How to construct it?  </vt:lpstr>
      <vt:lpstr>Презентация PowerPoint</vt:lpstr>
      <vt:lpstr>What tasks can perform nanobots?</vt:lpstr>
      <vt:lpstr>Презентация PowerPoint</vt:lpstr>
      <vt:lpstr>Now about sad</vt:lpstr>
      <vt:lpstr>When will it happen? </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nanobot?</dc:title>
  <dc:creator>User</dc:creator>
  <cp:lastModifiedBy>Admin</cp:lastModifiedBy>
  <cp:revision>13</cp:revision>
  <dcterms:created xsi:type="dcterms:W3CDTF">2015-05-26T14:48:11Z</dcterms:created>
  <dcterms:modified xsi:type="dcterms:W3CDTF">2015-06-04T09:54:54Z</dcterms:modified>
</cp:coreProperties>
</file>